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78" r:id="rId3"/>
    <p:sldId id="371" r:id="rId4"/>
    <p:sldId id="366" r:id="rId5"/>
    <p:sldId id="368" r:id="rId6"/>
    <p:sldId id="257" r:id="rId7"/>
    <p:sldId id="315" r:id="rId8"/>
    <p:sldId id="279" r:id="rId9"/>
    <p:sldId id="307" r:id="rId10"/>
    <p:sldId id="258" r:id="rId11"/>
    <p:sldId id="375" r:id="rId12"/>
    <p:sldId id="374" r:id="rId13"/>
    <p:sldId id="370" r:id="rId14"/>
    <p:sldId id="310" r:id="rId15"/>
    <p:sldId id="373" r:id="rId16"/>
    <p:sldId id="265" r:id="rId17"/>
    <p:sldId id="270" r:id="rId18"/>
    <p:sldId id="376" r:id="rId19"/>
    <p:sldId id="377" r:id="rId20"/>
    <p:sldId id="3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ickel, Ariana" initials="SA" lastIdx="2" clrIdx="0">
    <p:extLst>
      <p:ext uri="{19B8F6BF-5375-455C-9EA6-DF929625EA0E}">
        <p15:presenceInfo xmlns:p15="http://schemas.microsoft.com/office/powerpoint/2012/main" userId="Stickel, Aria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0" autoAdjust="0"/>
    <p:restoredTop sz="79805" autoAdjust="0"/>
  </p:normalViewPr>
  <p:slideViewPr>
    <p:cSldViewPr snapToGrid="0">
      <p:cViewPr varScale="1">
        <p:scale>
          <a:sx n="74" d="100"/>
          <a:sy n="74" d="100"/>
        </p:scale>
        <p:origin x="7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6FD85-157C-49EB-969D-DC29D816D7C9}" type="doc">
      <dgm:prSet loTypeId="urn:microsoft.com/office/officeart/2005/8/layout/gear1" loCatId="relationship" qsTypeId="urn:microsoft.com/office/officeart/2005/8/quickstyle/simple1" qsCatId="simple" csTypeId="urn:microsoft.com/office/officeart/2005/8/colors/accent0_3" csCatId="mainScheme" phldr="1"/>
      <dgm:spPr/>
      <dgm:t>
        <a:bodyPr/>
        <a:lstStyle/>
        <a:p>
          <a:endParaRPr lang="en-US"/>
        </a:p>
      </dgm:t>
    </dgm:pt>
    <dgm:pt modelId="{46D7E74C-903F-44A5-9C6A-3EB81AC24176}">
      <dgm:prSet phldrT="[Text]"/>
      <dgm:spPr>
        <a:xfrm>
          <a:off x="2231979" y="2072636"/>
          <a:ext cx="2533222" cy="2533222"/>
        </a:xfrm>
        <a:prstGeom prst="gear9">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ln>
        <a:effectLst/>
      </dgm:spPr>
      <dgm:t>
        <a:bodyPr/>
        <a:lstStyle/>
        <a:p>
          <a:pPr>
            <a:buNone/>
          </a:pPr>
          <a:r>
            <a:rPr lang="en-US" dirty="0">
              <a:solidFill>
                <a:sysClr val="window" lastClr="FFFFFF"/>
              </a:solidFill>
              <a:latin typeface="Franklin Gothic Book" panose="020B0503020102020204"/>
              <a:ea typeface="+mn-ea"/>
              <a:cs typeface="+mn-cs"/>
            </a:rPr>
            <a:t>Genetics, physiology, and physical health</a:t>
          </a:r>
        </a:p>
      </dgm:t>
    </dgm:pt>
    <dgm:pt modelId="{AC159E63-A13F-4AB8-8E61-92AE4DC6EFF1}" type="parTrans" cxnId="{018E426D-8668-4EEE-AB8D-9557AAB515D6}">
      <dgm:prSet/>
      <dgm:spPr/>
      <dgm:t>
        <a:bodyPr/>
        <a:lstStyle/>
        <a:p>
          <a:endParaRPr lang="en-US"/>
        </a:p>
      </dgm:t>
    </dgm:pt>
    <dgm:pt modelId="{3680E493-DDA1-4DFF-8DD6-BA5CCFCF1DB6}" type="sibTrans" cxnId="{018E426D-8668-4EEE-AB8D-9557AAB515D6}">
      <dgm:prSet/>
      <dgm:spPr>
        <a:xfrm>
          <a:off x="2041731" y="1687791"/>
          <a:ext cx="3242524" cy="3242524"/>
        </a:xfrm>
        <a:prstGeom prst="circularArrow">
          <a:avLst>
            <a:gd name="adj1" fmla="val 4687"/>
            <a:gd name="adj2" fmla="val 299029"/>
            <a:gd name="adj3" fmla="val 2537744"/>
            <a:gd name="adj4" fmla="val 15815553"/>
            <a:gd name="adj5" fmla="val 5469"/>
          </a:avLst>
        </a:prstGeom>
        <a:solidFill>
          <a:srgbClr val="1F497D">
            <a:tint val="60000"/>
            <a:hueOff val="0"/>
            <a:satOff val="0"/>
            <a:lumOff val="0"/>
            <a:alphaOff val="0"/>
          </a:srgbClr>
        </a:solidFill>
        <a:ln>
          <a:noFill/>
        </a:ln>
        <a:effectLst/>
      </dgm:spPr>
      <dgm:t>
        <a:bodyPr/>
        <a:lstStyle/>
        <a:p>
          <a:endParaRPr lang="en-US"/>
        </a:p>
      </dgm:t>
    </dgm:pt>
    <dgm:pt modelId="{6187918C-88D9-481B-BFEE-E1FF3227D003}">
      <dgm:prSet phldrT="[Text]"/>
      <dgm:spPr>
        <a:xfrm>
          <a:off x="758104" y="1473874"/>
          <a:ext cx="1842343" cy="1842343"/>
        </a:xfrm>
        <a:prstGeom prst="gear6">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ln>
        <a:effectLst/>
      </dgm:spPr>
      <dgm:t>
        <a:bodyPr/>
        <a:lstStyle/>
        <a:p>
          <a:pPr>
            <a:buNone/>
          </a:pPr>
          <a:r>
            <a:rPr lang="en-US" dirty="0">
              <a:solidFill>
                <a:sysClr val="window" lastClr="FFFFFF"/>
              </a:solidFill>
              <a:latin typeface="Franklin Gothic Book" panose="020B0503020102020204"/>
              <a:ea typeface="+mn-ea"/>
              <a:cs typeface="+mn-cs"/>
            </a:rPr>
            <a:t>Brain health</a:t>
          </a:r>
        </a:p>
      </dgm:t>
    </dgm:pt>
    <dgm:pt modelId="{6F7CD9E7-DCAD-4D05-8A36-9C57D3F28EC1}" type="parTrans" cxnId="{580DAEA7-D315-437E-8EB0-01E1452D1157}">
      <dgm:prSet/>
      <dgm:spPr/>
      <dgm:t>
        <a:bodyPr/>
        <a:lstStyle/>
        <a:p>
          <a:endParaRPr lang="en-US"/>
        </a:p>
      </dgm:t>
    </dgm:pt>
    <dgm:pt modelId="{B4D53F8A-3584-483E-9C10-099AD77DB92A}" type="sibTrans" cxnId="{580DAEA7-D315-437E-8EB0-01E1452D1157}">
      <dgm:prSet/>
      <dgm:spPr>
        <a:xfrm>
          <a:off x="431828" y="1064467"/>
          <a:ext cx="2355896" cy="2355896"/>
        </a:xfrm>
        <a:prstGeom prst="leftCircularArrow">
          <a:avLst>
            <a:gd name="adj1" fmla="val 6452"/>
            <a:gd name="adj2" fmla="val 429999"/>
            <a:gd name="adj3" fmla="val 10489124"/>
            <a:gd name="adj4" fmla="val 14837806"/>
            <a:gd name="adj5" fmla="val 7527"/>
          </a:avLst>
        </a:prstGeom>
        <a:solidFill>
          <a:srgbClr val="1F497D">
            <a:tint val="60000"/>
            <a:hueOff val="0"/>
            <a:satOff val="0"/>
            <a:lumOff val="0"/>
            <a:alphaOff val="0"/>
          </a:srgbClr>
        </a:solidFill>
        <a:ln>
          <a:noFill/>
        </a:ln>
        <a:effectLst/>
      </dgm:spPr>
      <dgm:t>
        <a:bodyPr/>
        <a:lstStyle/>
        <a:p>
          <a:endParaRPr lang="en-US"/>
        </a:p>
      </dgm:t>
    </dgm:pt>
    <dgm:pt modelId="{5DA953F7-CB11-4D46-AD3A-0E6578610253}">
      <dgm:prSet phldrT="[Text]" custT="1"/>
      <dgm:spPr>
        <a:xfrm rot="20700000">
          <a:off x="1790048" y="202845"/>
          <a:ext cx="1805120" cy="1805120"/>
        </a:xfrm>
        <a:prstGeom prst="gear6">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ln>
        <a:effectLst/>
      </dgm:spPr>
      <dgm:t>
        <a:bodyPr/>
        <a:lstStyle/>
        <a:p>
          <a:pPr>
            <a:buNone/>
          </a:pPr>
          <a:endParaRPr lang="en-US" sz="2000" dirty="0">
            <a:solidFill>
              <a:sysClr val="window" lastClr="FFFFFF"/>
            </a:solidFill>
            <a:latin typeface="Franklin Gothic Book" panose="020B0503020102020204"/>
            <a:ea typeface="+mn-ea"/>
            <a:cs typeface="+mn-cs"/>
          </a:endParaRPr>
        </a:p>
      </dgm:t>
    </dgm:pt>
    <dgm:pt modelId="{C5F880E2-FA43-4680-BC91-F5BB96770D73}" type="parTrans" cxnId="{006222B1-B087-4BC8-812E-7188ED7786E0}">
      <dgm:prSet/>
      <dgm:spPr/>
      <dgm:t>
        <a:bodyPr/>
        <a:lstStyle/>
        <a:p>
          <a:endParaRPr lang="en-US"/>
        </a:p>
      </dgm:t>
    </dgm:pt>
    <dgm:pt modelId="{A6D0A046-A8E2-4083-8AF6-C4C1007ADBE3}" type="sibTrans" cxnId="{006222B1-B087-4BC8-812E-7188ED7786E0}">
      <dgm:prSet/>
      <dgm:spPr>
        <a:xfrm>
          <a:off x="1372461" y="-194309"/>
          <a:ext cx="2540131" cy="2540131"/>
        </a:xfrm>
        <a:prstGeom prst="circularArrow">
          <a:avLst>
            <a:gd name="adj1" fmla="val 5984"/>
            <a:gd name="adj2" fmla="val 394124"/>
            <a:gd name="adj3" fmla="val 13313824"/>
            <a:gd name="adj4" fmla="val 10508221"/>
            <a:gd name="adj5" fmla="val 6981"/>
          </a:avLst>
        </a:prstGeom>
        <a:solidFill>
          <a:srgbClr val="1F497D">
            <a:tint val="60000"/>
            <a:hueOff val="0"/>
            <a:satOff val="0"/>
            <a:lumOff val="0"/>
            <a:alphaOff val="0"/>
          </a:srgbClr>
        </a:solidFill>
        <a:ln>
          <a:noFill/>
        </a:ln>
        <a:effectLst/>
      </dgm:spPr>
      <dgm:t>
        <a:bodyPr/>
        <a:lstStyle/>
        <a:p>
          <a:endParaRPr lang="en-US"/>
        </a:p>
      </dgm:t>
    </dgm:pt>
    <dgm:pt modelId="{B50090BF-1CB7-455E-8250-4860C61646E8}">
      <dgm:prSet phldrT="[Text]"/>
      <dgm:spPr/>
      <dgm:t>
        <a:bodyPr/>
        <a:lstStyle/>
        <a:p>
          <a:endParaRPr lang="en-US"/>
        </a:p>
      </dgm:t>
    </dgm:pt>
    <dgm:pt modelId="{4E28D2B2-3207-4F23-B258-E5BDBF4FA988}" type="parTrans" cxnId="{06F762F7-C494-46FC-A267-E412E93E5C8A}">
      <dgm:prSet/>
      <dgm:spPr/>
      <dgm:t>
        <a:bodyPr/>
        <a:lstStyle/>
        <a:p>
          <a:endParaRPr lang="en-US"/>
        </a:p>
      </dgm:t>
    </dgm:pt>
    <dgm:pt modelId="{8EB22466-4A9F-4B65-B6A0-80EF9EF14494}" type="sibTrans" cxnId="{06F762F7-C494-46FC-A267-E412E93E5C8A}">
      <dgm:prSet/>
      <dgm:spPr/>
      <dgm:t>
        <a:bodyPr/>
        <a:lstStyle/>
        <a:p>
          <a:endParaRPr lang="en-US"/>
        </a:p>
      </dgm:t>
    </dgm:pt>
    <dgm:pt modelId="{0CC99D67-F8DD-4B2B-9D5C-FCBE3DF073AD}" type="pres">
      <dgm:prSet presAssocID="{89F6FD85-157C-49EB-969D-DC29D816D7C9}" presName="composite" presStyleCnt="0">
        <dgm:presLayoutVars>
          <dgm:chMax val="3"/>
          <dgm:animLvl val="lvl"/>
          <dgm:resizeHandles val="exact"/>
        </dgm:presLayoutVars>
      </dgm:prSet>
      <dgm:spPr/>
    </dgm:pt>
    <dgm:pt modelId="{0D9AF5B0-104B-4D6A-91E6-BC2D6B81FC48}" type="pres">
      <dgm:prSet presAssocID="{46D7E74C-903F-44A5-9C6A-3EB81AC24176}" presName="gear1" presStyleLbl="node1" presStyleIdx="0" presStyleCnt="3">
        <dgm:presLayoutVars>
          <dgm:chMax val="1"/>
          <dgm:bulletEnabled val="1"/>
        </dgm:presLayoutVars>
      </dgm:prSet>
      <dgm:spPr/>
    </dgm:pt>
    <dgm:pt modelId="{5C82EE56-4885-4407-9BBC-9789AA2AD345}" type="pres">
      <dgm:prSet presAssocID="{46D7E74C-903F-44A5-9C6A-3EB81AC24176}" presName="gear1srcNode" presStyleLbl="node1" presStyleIdx="0" presStyleCnt="3"/>
      <dgm:spPr/>
    </dgm:pt>
    <dgm:pt modelId="{DDC3AF12-3A0C-4BCF-9759-A1071AF0C3A0}" type="pres">
      <dgm:prSet presAssocID="{46D7E74C-903F-44A5-9C6A-3EB81AC24176}" presName="gear1dstNode" presStyleLbl="node1" presStyleIdx="0" presStyleCnt="3"/>
      <dgm:spPr/>
    </dgm:pt>
    <dgm:pt modelId="{C1D1AC8F-E67D-467D-9ABB-EFD15C90F60E}" type="pres">
      <dgm:prSet presAssocID="{6187918C-88D9-481B-BFEE-E1FF3227D003}" presName="gear2" presStyleLbl="node1" presStyleIdx="1" presStyleCnt="3">
        <dgm:presLayoutVars>
          <dgm:chMax val="1"/>
          <dgm:bulletEnabled val="1"/>
        </dgm:presLayoutVars>
      </dgm:prSet>
      <dgm:spPr/>
    </dgm:pt>
    <dgm:pt modelId="{28B3BE93-71AB-4F8C-97CD-8BE15EA5B796}" type="pres">
      <dgm:prSet presAssocID="{6187918C-88D9-481B-BFEE-E1FF3227D003}" presName="gear2srcNode" presStyleLbl="node1" presStyleIdx="1" presStyleCnt="3"/>
      <dgm:spPr/>
    </dgm:pt>
    <dgm:pt modelId="{7F398FFC-2427-494B-BE38-179D89E532BE}" type="pres">
      <dgm:prSet presAssocID="{6187918C-88D9-481B-BFEE-E1FF3227D003}" presName="gear2dstNode" presStyleLbl="node1" presStyleIdx="1" presStyleCnt="3"/>
      <dgm:spPr/>
    </dgm:pt>
    <dgm:pt modelId="{BEC09BD6-A846-46B2-A707-84B18BC0DDA7}" type="pres">
      <dgm:prSet presAssocID="{5DA953F7-CB11-4D46-AD3A-0E6578610253}" presName="gear3" presStyleLbl="node1" presStyleIdx="2" presStyleCnt="3" custLinFactNeighborX="2" custLinFactNeighborY="-8337"/>
      <dgm:spPr/>
    </dgm:pt>
    <dgm:pt modelId="{5ACAAC3F-6075-462E-AB83-848052BD5A83}" type="pres">
      <dgm:prSet presAssocID="{5DA953F7-CB11-4D46-AD3A-0E6578610253}" presName="gear3tx" presStyleLbl="node1" presStyleIdx="2" presStyleCnt="3">
        <dgm:presLayoutVars>
          <dgm:chMax val="1"/>
          <dgm:bulletEnabled val="1"/>
        </dgm:presLayoutVars>
      </dgm:prSet>
      <dgm:spPr/>
    </dgm:pt>
    <dgm:pt modelId="{1C627803-FED8-4A0C-9C28-D547D1B4FBC2}" type="pres">
      <dgm:prSet presAssocID="{5DA953F7-CB11-4D46-AD3A-0E6578610253}" presName="gear3srcNode" presStyleLbl="node1" presStyleIdx="2" presStyleCnt="3"/>
      <dgm:spPr/>
    </dgm:pt>
    <dgm:pt modelId="{5DEC4DC1-C5A5-458E-A022-5D6A6BDEC312}" type="pres">
      <dgm:prSet presAssocID="{5DA953F7-CB11-4D46-AD3A-0E6578610253}" presName="gear3dstNode" presStyleLbl="node1" presStyleIdx="2" presStyleCnt="3"/>
      <dgm:spPr/>
    </dgm:pt>
    <dgm:pt modelId="{505224FE-1CB6-422E-BB2B-573B464E09B0}" type="pres">
      <dgm:prSet presAssocID="{3680E493-DDA1-4DFF-8DD6-BA5CCFCF1DB6}" presName="connector1" presStyleLbl="sibTrans2D1" presStyleIdx="0" presStyleCnt="3"/>
      <dgm:spPr/>
    </dgm:pt>
    <dgm:pt modelId="{D61B7C85-6927-4A90-A13C-0489EA3AF6AB}" type="pres">
      <dgm:prSet presAssocID="{B4D53F8A-3584-483E-9C10-099AD77DB92A}" presName="connector2" presStyleLbl="sibTrans2D1" presStyleIdx="1" presStyleCnt="3"/>
      <dgm:spPr/>
    </dgm:pt>
    <dgm:pt modelId="{3D966555-18A8-49E3-95E6-D78F17CC368C}" type="pres">
      <dgm:prSet presAssocID="{A6D0A046-A8E2-4083-8AF6-C4C1007ADBE3}" presName="connector3" presStyleLbl="sibTrans2D1" presStyleIdx="2" presStyleCnt="3"/>
      <dgm:spPr/>
    </dgm:pt>
  </dgm:ptLst>
  <dgm:cxnLst>
    <dgm:cxn modelId="{B10A840F-CE24-4447-8ECE-24DB327FB387}" type="presOf" srcId="{5DA953F7-CB11-4D46-AD3A-0E6578610253}" destId="{1C627803-FED8-4A0C-9C28-D547D1B4FBC2}" srcOrd="2" destOrd="0" presId="urn:microsoft.com/office/officeart/2005/8/layout/gear1"/>
    <dgm:cxn modelId="{184E5218-BB95-4A69-8DB3-C6903EA96F84}" type="presOf" srcId="{3680E493-DDA1-4DFF-8DD6-BA5CCFCF1DB6}" destId="{505224FE-1CB6-422E-BB2B-573B464E09B0}" srcOrd="0" destOrd="0" presId="urn:microsoft.com/office/officeart/2005/8/layout/gear1"/>
    <dgm:cxn modelId="{8A1B9218-064A-47B3-9A50-9FD6310F5885}" type="presOf" srcId="{89F6FD85-157C-49EB-969D-DC29D816D7C9}" destId="{0CC99D67-F8DD-4B2B-9D5C-FCBE3DF073AD}" srcOrd="0" destOrd="0" presId="urn:microsoft.com/office/officeart/2005/8/layout/gear1"/>
    <dgm:cxn modelId="{0A1A812F-B184-46E9-9B0C-D54ABC7D2130}" type="presOf" srcId="{B4D53F8A-3584-483E-9C10-099AD77DB92A}" destId="{D61B7C85-6927-4A90-A13C-0489EA3AF6AB}" srcOrd="0" destOrd="0" presId="urn:microsoft.com/office/officeart/2005/8/layout/gear1"/>
    <dgm:cxn modelId="{1C7B6E3E-F457-45B4-9082-AF60C2F821B3}" type="presOf" srcId="{5DA953F7-CB11-4D46-AD3A-0E6578610253}" destId="{5ACAAC3F-6075-462E-AB83-848052BD5A83}" srcOrd="1" destOrd="0" presId="urn:microsoft.com/office/officeart/2005/8/layout/gear1"/>
    <dgm:cxn modelId="{3C0B4665-7AC7-43BC-8E8C-3E7B26B54DD2}" type="presOf" srcId="{46D7E74C-903F-44A5-9C6A-3EB81AC24176}" destId="{5C82EE56-4885-4407-9BBC-9789AA2AD345}" srcOrd="1" destOrd="0" presId="urn:microsoft.com/office/officeart/2005/8/layout/gear1"/>
    <dgm:cxn modelId="{513BEA45-7D49-4D29-87D3-3F8254B8928F}" type="presOf" srcId="{46D7E74C-903F-44A5-9C6A-3EB81AC24176}" destId="{DDC3AF12-3A0C-4BCF-9759-A1071AF0C3A0}" srcOrd="2" destOrd="0" presId="urn:microsoft.com/office/officeart/2005/8/layout/gear1"/>
    <dgm:cxn modelId="{E6ABE246-7144-4097-A911-B48E0D192E78}" type="presOf" srcId="{6187918C-88D9-481B-BFEE-E1FF3227D003}" destId="{7F398FFC-2427-494B-BE38-179D89E532BE}" srcOrd="2" destOrd="0" presId="urn:microsoft.com/office/officeart/2005/8/layout/gear1"/>
    <dgm:cxn modelId="{018E426D-8668-4EEE-AB8D-9557AAB515D6}" srcId="{89F6FD85-157C-49EB-969D-DC29D816D7C9}" destId="{46D7E74C-903F-44A5-9C6A-3EB81AC24176}" srcOrd="0" destOrd="0" parTransId="{AC159E63-A13F-4AB8-8E61-92AE4DC6EFF1}" sibTransId="{3680E493-DDA1-4DFF-8DD6-BA5CCFCF1DB6}"/>
    <dgm:cxn modelId="{C34F9278-3125-4157-A1F1-62EB422B5A19}" type="presOf" srcId="{6187918C-88D9-481B-BFEE-E1FF3227D003}" destId="{C1D1AC8F-E67D-467D-9ABB-EFD15C90F60E}" srcOrd="0" destOrd="0" presId="urn:microsoft.com/office/officeart/2005/8/layout/gear1"/>
    <dgm:cxn modelId="{BF4BEF93-DA10-4686-806C-5CC9B367849E}" type="presOf" srcId="{5DA953F7-CB11-4D46-AD3A-0E6578610253}" destId="{BEC09BD6-A846-46B2-A707-84B18BC0DDA7}" srcOrd="0" destOrd="0" presId="urn:microsoft.com/office/officeart/2005/8/layout/gear1"/>
    <dgm:cxn modelId="{0992CA97-3056-4954-BD14-AA4771F40B85}" type="presOf" srcId="{A6D0A046-A8E2-4083-8AF6-C4C1007ADBE3}" destId="{3D966555-18A8-49E3-95E6-D78F17CC368C}" srcOrd="0" destOrd="0" presId="urn:microsoft.com/office/officeart/2005/8/layout/gear1"/>
    <dgm:cxn modelId="{580DAEA7-D315-437E-8EB0-01E1452D1157}" srcId="{89F6FD85-157C-49EB-969D-DC29D816D7C9}" destId="{6187918C-88D9-481B-BFEE-E1FF3227D003}" srcOrd="1" destOrd="0" parTransId="{6F7CD9E7-DCAD-4D05-8A36-9C57D3F28EC1}" sibTransId="{B4D53F8A-3584-483E-9C10-099AD77DB92A}"/>
    <dgm:cxn modelId="{006222B1-B087-4BC8-812E-7188ED7786E0}" srcId="{89F6FD85-157C-49EB-969D-DC29D816D7C9}" destId="{5DA953F7-CB11-4D46-AD3A-0E6578610253}" srcOrd="2" destOrd="0" parTransId="{C5F880E2-FA43-4680-BC91-F5BB96770D73}" sibTransId="{A6D0A046-A8E2-4083-8AF6-C4C1007ADBE3}"/>
    <dgm:cxn modelId="{82F920D1-5806-44BD-BD39-B3BB8526A6AD}" type="presOf" srcId="{5DA953F7-CB11-4D46-AD3A-0E6578610253}" destId="{5DEC4DC1-C5A5-458E-A022-5D6A6BDEC312}" srcOrd="3" destOrd="0" presId="urn:microsoft.com/office/officeart/2005/8/layout/gear1"/>
    <dgm:cxn modelId="{06F762F7-C494-46FC-A267-E412E93E5C8A}" srcId="{89F6FD85-157C-49EB-969D-DC29D816D7C9}" destId="{B50090BF-1CB7-455E-8250-4860C61646E8}" srcOrd="3" destOrd="0" parTransId="{4E28D2B2-3207-4F23-B258-E5BDBF4FA988}" sibTransId="{8EB22466-4A9F-4B65-B6A0-80EF9EF14494}"/>
    <dgm:cxn modelId="{A2CD74FB-B66E-412E-8C05-9352792BF702}" type="presOf" srcId="{6187918C-88D9-481B-BFEE-E1FF3227D003}" destId="{28B3BE93-71AB-4F8C-97CD-8BE15EA5B796}" srcOrd="1" destOrd="0" presId="urn:microsoft.com/office/officeart/2005/8/layout/gear1"/>
    <dgm:cxn modelId="{1E8E60FD-DEA4-4A25-BFC6-6369F07A9461}" type="presOf" srcId="{46D7E74C-903F-44A5-9C6A-3EB81AC24176}" destId="{0D9AF5B0-104B-4D6A-91E6-BC2D6B81FC48}" srcOrd="0" destOrd="0" presId="urn:microsoft.com/office/officeart/2005/8/layout/gear1"/>
    <dgm:cxn modelId="{5788592B-7F2F-4D12-A654-B8121DD88B60}" type="presParOf" srcId="{0CC99D67-F8DD-4B2B-9D5C-FCBE3DF073AD}" destId="{0D9AF5B0-104B-4D6A-91E6-BC2D6B81FC48}" srcOrd="0" destOrd="0" presId="urn:microsoft.com/office/officeart/2005/8/layout/gear1"/>
    <dgm:cxn modelId="{3A7E72A0-2702-4FE8-9A91-B665744187FA}" type="presParOf" srcId="{0CC99D67-F8DD-4B2B-9D5C-FCBE3DF073AD}" destId="{5C82EE56-4885-4407-9BBC-9789AA2AD345}" srcOrd="1" destOrd="0" presId="urn:microsoft.com/office/officeart/2005/8/layout/gear1"/>
    <dgm:cxn modelId="{8EF60812-7D24-4D69-BCBA-0EC69675EC56}" type="presParOf" srcId="{0CC99D67-F8DD-4B2B-9D5C-FCBE3DF073AD}" destId="{DDC3AF12-3A0C-4BCF-9759-A1071AF0C3A0}" srcOrd="2" destOrd="0" presId="urn:microsoft.com/office/officeart/2005/8/layout/gear1"/>
    <dgm:cxn modelId="{C8034A04-0B2D-4E9D-B3B7-42458F6A3AC1}" type="presParOf" srcId="{0CC99D67-F8DD-4B2B-9D5C-FCBE3DF073AD}" destId="{C1D1AC8F-E67D-467D-9ABB-EFD15C90F60E}" srcOrd="3" destOrd="0" presId="urn:microsoft.com/office/officeart/2005/8/layout/gear1"/>
    <dgm:cxn modelId="{58B57377-EBE7-4D95-AC08-C1C13886D125}" type="presParOf" srcId="{0CC99D67-F8DD-4B2B-9D5C-FCBE3DF073AD}" destId="{28B3BE93-71AB-4F8C-97CD-8BE15EA5B796}" srcOrd="4" destOrd="0" presId="urn:microsoft.com/office/officeart/2005/8/layout/gear1"/>
    <dgm:cxn modelId="{92C340E2-E2CD-421B-BADF-E1C2BBEFC497}" type="presParOf" srcId="{0CC99D67-F8DD-4B2B-9D5C-FCBE3DF073AD}" destId="{7F398FFC-2427-494B-BE38-179D89E532BE}" srcOrd="5" destOrd="0" presId="urn:microsoft.com/office/officeart/2005/8/layout/gear1"/>
    <dgm:cxn modelId="{80DF1F48-2CDE-4854-BC9E-27C57823B918}" type="presParOf" srcId="{0CC99D67-F8DD-4B2B-9D5C-FCBE3DF073AD}" destId="{BEC09BD6-A846-46B2-A707-84B18BC0DDA7}" srcOrd="6" destOrd="0" presId="urn:microsoft.com/office/officeart/2005/8/layout/gear1"/>
    <dgm:cxn modelId="{42D4D4F1-21ED-4D78-8447-4AAC8EB92AF3}" type="presParOf" srcId="{0CC99D67-F8DD-4B2B-9D5C-FCBE3DF073AD}" destId="{5ACAAC3F-6075-462E-AB83-848052BD5A83}" srcOrd="7" destOrd="0" presId="urn:microsoft.com/office/officeart/2005/8/layout/gear1"/>
    <dgm:cxn modelId="{92FD75F5-25A1-4C29-B58F-66BCF520372B}" type="presParOf" srcId="{0CC99D67-F8DD-4B2B-9D5C-FCBE3DF073AD}" destId="{1C627803-FED8-4A0C-9C28-D547D1B4FBC2}" srcOrd="8" destOrd="0" presId="urn:microsoft.com/office/officeart/2005/8/layout/gear1"/>
    <dgm:cxn modelId="{88C04B8E-B479-4F87-984B-C23996EB41FA}" type="presParOf" srcId="{0CC99D67-F8DD-4B2B-9D5C-FCBE3DF073AD}" destId="{5DEC4DC1-C5A5-458E-A022-5D6A6BDEC312}" srcOrd="9" destOrd="0" presId="urn:microsoft.com/office/officeart/2005/8/layout/gear1"/>
    <dgm:cxn modelId="{A5904DBB-1581-417C-A0D9-3D01C01DC5A0}" type="presParOf" srcId="{0CC99D67-F8DD-4B2B-9D5C-FCBE3DF073AD}" destId="{505224FE-1CB6-422E-BB2B-573B464E09B0}" srcOrd="10" destOrd="0" presId="urn:microsoft.com/office/officeart/2005/8/layout/gear1"/>
    <dgm:cxn modelId="{4C71EB15-52E6-482A-B99F-387F912F3729}" type="presParOf" srcId="{0CC99D67-F8DD-4B2B-9D5C-FCBE3DF073AD}" destId="{D61B7C85-6927-4A90-A13C-0489EA3AF6AB}" srcOrd="11" destOrd="0" presId="urn:microsoft.com/office/officeart/2005/8/layout/gear1"/>
    <dgm:cxn modelId="{9EA4F877-3567-4C30-8583-C3F2AC38924A}" type="presParOf" srcId="{0CC99D67-F8DD-4B2B-9D5C-FCBE3DF073AD}" destId="{3D966555-18A8-49E3-95E6-D78F17CC368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AF5B0-104B-4D6A-91E6-BC2D6B81FC48}">
      <dsp:nvSpPr>
        <dsp:cNvPr id="0" name=""/>
        <dsp:cNvSpPr/>
      </dsp:nvSpPr>
      <dsp:spPr>
        <a:xfrm>
          <a:off x="2231979" y="2072636"/>
          <a:ext cx="2533222" cy="2533222"/>
        </a:xfrm>
        <a:prstGeom prst="gear9">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Franklin Gothic Book" panose="020B0503020102020204"/>
              <a:ea typeface="+mn-ea"/>
              <a:cs typeface="+mn-cs"/>
            </a:rPr>
            <a:t>Genetics, physiology, and physical health</a:t>
          </a:r>
        </a:p>
      </dsp:txBody>
      <dsp:txXfrm>
        <a:off x="2741269" y="2666031"/>
        <a:ext cx="1514642" cy="1302129"/>
      </dsp:txXfrm>
    </dsp:sp>
    <dsp:sp modelId="{C1D1AC8F-E67D-467D-9ABB-EFD15C90F60E}">
      <dsp:nvSpPr>
        <dsp:cNvPr id="0" name=""/>
        <dsp:cNvSpPr/>
      </dsp:nvSpPr>
      <dsp:spPr>
        <a:xfrm>
          <a:off x="758104" y="1473874"/>
          <a:ext cx="1842343" cy="1842343"/>
        </a:xfrm>
        <a:prstGeom prst="gear6">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ysClr val="window" lastClr="FFFFFF"/>
              </a:solidFill>
              <a:latin typeface="Franklin Gothic Book" panose="020B0503020102020204"/>
              <a:ea typeface="+mn-ea"/>
              <a:cs typeface="+mn-cs"/>
            </a:rPr>
            <a:t>Brain health</a:t>
          </a:r>
        </a:p>
      </dsp:txBody>
      <dsp:txXfrm>
        <a:off x="1221919" y="1940493"/>
        <a:ext cx="914713" cy="909105"/>
      </dsp:txXfrm>
    </dsp:sp>
    <dsp:sp modelId="{BEC09BD6-A846-46B2-A707-84B18BC0DDA7}">
      <dsp:nvSpPr>
        <dsp:cNvPr id="0" name=""/>
        <dsp:cNvSpPr/>
      </dsp:nvSpPr>
      <dsp:spPr>
        <a:xfrm rot="20700000">
          <a:off x="1790048" y="202845"/>
          <a:ext cx="1805120" cy="1805120"/>
        </a:xfrm>
        <a:prstGeom prst="gear6">
          <a:avLst/>
        </a:prstGeom>
        <a:solidFill>
          <a:srgbClr val="1F497D">
            <a:hueOff val="0"/>
            <a:satOff val="0"/>
            <a:lumOff val="0"/>
            <a:alphaOff val="0"/>
          </a:srgbClr>
        </a:solidFill>
        <a:ln w="34925" cap="flat" cmpd="sng" algn="in">
          <a:solidFill>
            <a:srgbClr val="EEECE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solidFill>
              <a:sysClr val="window" lastClr="FFFFFF"/>
            </a:solidFill>
            <a:latin typeface="Franklin Gothic Book" panose="020B0503020102020204"/>
            <a:ea typeface="+mn-ea"/>
            <a:cs typeface="+mn-cs"/>
          </a:endParaRPr>
        </a:p>
      </dsp:txBody>
      <dsp:txXfrm rot="-20700000">
        <a:off x="2441062" y="855401"/>
        <a:ext cx="503092" cy="500008"/>
      </dsp:txXfrm>
    </dsp:sp>
    <dsp:sp modelId="{505224FE-1CB6-422E-BB2B-573B464E09B0}">
      <dsp:nvSpPr>
        <dsp:cNvPr id="0" name=""/>
        <dsp:cNvSpPr/>
      </dsp:nvSpPr>
      <dsp:spPr>
        <a:xfrm>
          <a:off x="2041731" y="1687791"/>
          <a:ext cx="3242524" cy="3242524"/>
        </a:xfrm>
        <a:prstGeom prst="circularArrow">
          <a:avLst>
            <a:gd name="adj1" fmla="val 4687"/>
            <a:gd name="adj2" fmla="val 299029"/>
            <a:gd name="adj3" fmla="val 2537744"/>
            <a:gd name="adj4" fmla="val 15815553"/>
            <a:gd name="adj5" fmla="val 5469"/>
          </a:avLst>
        </a:prstGeom>
        <a:solidFill>
          <a:srgbClr val="1F497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D61B7C85-6927-4A90-A13C-0489EA3AF6AB}">
      <dsp:nvSpPr>
        <dsp:cNvPr id="0" name=""/>
        <dsp:cNvSpPr/>
      </dsp:nvSpPr>
      <dsp:spPr>
        <a:xfrm>
          <a:off x="431828" y="1064467"/>
          <a:ext cx="2355896" cy="2355896"/>
        </a:xfrm>
        <a:prstGeom prst="leftCircularArrow">
          <a:avLst>
            <a:gd name="adj1" fmla="val 6452"/>
            <a:gd name="adj2" fmla="val 429999"/>
            <a:gd name="adj3" fmla="val 10489124"/>
            <a:gd name="adj4" fmla="val 14837806"/>
            <a:gd name="adj5" fmla="val 7527"/>
          </a:avLst>
        </a:prstGeom>
        <a:solidFill>
          <a:srgbClr val="1F497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3D966555-18A8-49E3-95E6-D78F17CC368C}">
      <dsp:nvSpPr>
        <dsp:cNvPr id="0" name=""/>
        <dsp:cNvSpPr/>
      </dsp:nvSpPr>
      <dsp:spPr>
        <a:xfrm>
          <a:off x="1372461" y="-194309"/>
          <a:ext cx="2540131" cy="2540131"/>
        </a:xfrm>
        <a:prstGeom prst="circularArrow">
          <a:avLst>
            <a:gd name="adj1" fmla="val 5984"/>
            <a:gd name="adj2" fmla="val 394124"/>
            <a:gd name="adj3" fmla="val 13313824"/>
            <a:gd name="adj4" fmla="val 10508221"/>
            <a:gd name="adj5" fmla="val 6981"/>
          </a:avLst>
        </a:prstGeom>
        <a:solidFill>
          <a:srgbClr val="1F497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D8BED-E8DD-4BC4-AB37-0F2A61B08D7F}"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5355C-A808-4A3D-A190-AF44A96B2A3F}" type="slidenum">
              <a:rPr lang="en-US" smtClean="0"/>
              <a:t>‹#›</a:t>
            </a:fld>
            <a:endParaRPr lang="en-US"/>
          </a:p>
        </p:txBody>
      </p:sp>
    </p:spTree>
    <p:extLst>
      <p:ext uri="{BB962C8B-B14F-4D97-AF65-F5344CB8AC3E}">
        <p14:creationId xmlns:p14="http://schemas.microsoft.com/office/powerpoint/2010/main" val="3951704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3</a:t>
            </a:fld>
            <a:endParaRPr lang="en-US"/>
          </a:p>
        </p:txBody>
      </p:sp>
    </p:spTree>
    <p:extLst>
      <p:ext uri="{BB962C8B-B14F-4D97-AF65-F5344CB8AC3E}">
        <p14:creationId xmlns:p14="http://schemas.microsoft.com/office/powerpoint/2010/main" val="2140833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p>
        </p:txBody>
      </p:sp>
      <p:sp>
        <p:nvSpPr>
          <p:cNvPr id="4" name="Slide Number Placeholder 3"/>
          <p:cNvSpPr>
            <a:spLocks noGrp="1"/>
          </p:cNvSpPr>
          <p:nvPr>
            <p:ph type="sldNum" sz="quarter" idx="5"/>
          </p:nvPr>
        </p:nvSpPr>
        <p:spPr/>
        <p:txBody>
          <a:bodyPr/>
          <a:lstStyle/>
          <a:p>
            <a:fld id="{7105355C-A808-4A3D-A190-AF44A96B2A3F}" type="slidenum">
              <a:rPr lang="en-US" smtClean="0"/>
              <a:t>12</a:t>
            </a:fld>
            <a:endParaRPr lang="en-US"/>
          </a:p>
        </p:txBody>
      </p:sp>
    </p:spTree>
    <p:extLst>
      <p:ext uri="{BB962C8B-B14F-4D97-AF65-F5344CB8AC3E}">
        <p14:creationId xmlns:p14="http://schemas.microsoft.com/office/powerpoint/2010/main" val="919542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p>
          <a:p>
            <a:endParaRPr lang="en-US" dirty="0"/>
          </a:p>
          <a:p>
            <a:r>
              <a:rPr lang="en-US" sz="1800" b="0" i="0" u="none" strike="noStrike" baseline="0" dirty="0">
                <a:solidFill>
                  <a:srgbClr val="000000"/>
                </a:solidFill>
                <a:latin typeface="Calibri" panose="020F0502020204030204" pitchFamily="34" charset="0"/>
              </a:rPr>
              <a:t>- Contrary to expectations, </a:t>
            </a:r>
            <a:r>
              <a:rPr lang="en-US" sz="1800" b="1" i="0" u="none" strike="noStrike" baseline="0" dirty="0">
                <a:solidFill>
                  <a:srgbClr val="000000"/>
                </a:solidFill>
                <a:latin typeface="Calibri" panose="020F0502020204030204" pitchFamily="34" charset="0"/>
              </a:rPr>
              <a:t>all foreign/territory-born Hispanic/Latino groups, regardless of age at immigration, have a cognitive performance disadvantage </a:t>
            </a:r>
            <a:r>
              <a:rPr lang="en-US" sz="1800" b="0" i="0" u="none" strike="noStrike" baseline="0" dirty="0">
                <a:solidFill>
                  <a:srgbClr val="000000"/>
                </a:solidFill>
                <a:latin typeface="Calibri" panose="020F0502020204030204" pitchFamily="34" charset="0"/>
              </a:rPr>
              <a:t>(at each Visit 1 and over time) relative to U.S.-born Hispanic/Latino adults</a:t>
            </a:r>
            <a:r>
              <a:rPr lang="en-US" sz="1800" b="1" i="0" u="none" strike="noStrike" baseline="0" dirty="0">
                <a:solidFill>
                  <a:srgbClr val="000000"/>
                </a:solidFill>
                <a:latin typeface="Calibri" panose="020F0502020204030204" pitchFamily="34" charset="0"/>
              </a:rPr>
              <a:t>. </a:t>
            </a:r>
            <a:endParaRPr lang="en-US" sz="1800" b="0" i="0" u="none" strike="noStrike" baseline="0" dirty="0">
              <a:solidFill>
                <a:srgbClr val="000000"/>
              </a:solidFill>
              <a:latin typeface="Calibri" panose="020F0502020204030204" pitchFamily="34" charset="0"/>
            </a:endParaRPr>
          </a:p>
          <a:p>
            <a:r>
              <a:rPr lang="en-US" sz="1800" b="1" i="0" u="none" strike="noStrike" baseline="0" dirty="0">
                <a:solidFill>
                  <a:srgbClr val="000000"/>
                </a:solidFill>
                <a:latin typeface="Calibri" panose="020F0502020204030204" pitchFamily="34" charset="0"/>
              </a:rPr>
              <a:t>- Differences do not endure </a:t>
            </a:r>
            <a:r>
              <a:rPr lang="en-US" sz="1800" b="0" i="0" u="none" strike="noStrike" baseline="0" dirty="0">
                <a:solidFill>
                  <a:srgbClr val="000000"/>
                </a:solidFill>
                <a:latin typeface="Calibri" panose="020F0502020204030204" pitchFamily="34" charset="0"/>
              </a:rPr>
              <a:t>with the inclusion of covariates </a:t>
            </a:r>
          </a:p>
          <a:p>
            <a:endParaRPr lang="en-US" dirty="0"/>
          </a:p>
        </p:txBody>
      </p:sp>
      <p:sp>
        <p:nvSpPr>
          <p:cNvPr id="4" name="Slide Number Placeholder 3"/>
          <p:cNvSpPr>
            <a:spLocks noGrp="1"/>
          </p:cNvSpPr>
          <p:nvPr>
            <p:ph type="sldNum" sz="quarter" idx="5"/>
          </p:nvPr>
        </p:nvSpPr>
        <p:spPr/>
        <p:txBody>
          <a:bodyPr/>
          <a:lstStyle/>
          <a:p>
            <a:fld id="{7105355C-A808-4A3D-A190-AF44A96B2A3F}" type="slidenum">
              <a:rPr lang="en-US" smtClean="0"/>
              <a:t>13</a:t>
            </a:fld>
            <a:endParaRPr lang="en-US"/>
          </a:p>
        </p:txBody>
      </p:sp>
    </p:spTree>
    <p:extLst>
      <p:ext uri="{BB962C8B-B14F-4D97-AF65-F5344CB8AC3E}">
        <p14:creationId xmlns:p14="http://schemas.microsoft.com/office/powerpoint/2010/main" val="182564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p>
          <a:p>
            <a:r>
              <a:rPr lang="en-US"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-Cognitive score differences based on migration status were explained by different factors, some of which shifted based on age at migration.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alibri" panose="020F0502020204030204" pitchFamily="34" charset="0"/>
              </a:rPr>
              <a:t>- </a:t>
            </a:r>
            <a:r>
              <a:rPr lang="en-US" sz="4000" dirty="0">
                <a:latin typeface="Arial" panose="020B0604020202020204" pitchFamily="34" charset="0"/>
                <a:cs typeface="Arial" panose="020B0604020202020204" pitchFamily="34" charset="0"/>
              </a:rPr>
              <a:t>Differences are explained predominantly by Socioeconomic and Acculturation factors</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-Acculturation </a:t>
            </a:r>
            <a:r>
              <a:rPr lang="en-US" sz="4000" dirty="0">
                <a:latin typeface="Arial" panose="020B0604020202020204" pitchFamily="34" charset="0"/>
                <a:cs typeface="Arial" panose="020B0604020202020204" pitchFamily="34" charset="0"/>
              </a:rPr>
              <a:t>may play larger role in cognitive score differences among individuals who migrated in their late teens and adulthood</a:t>
            </a:r>
          </a:p>
          <a:p>
            <a:r>
              <a:rPr lang="en-US" sz="1800" b="0" i="0" u="none" strike="noStrike" baseline="0" dirty="0">
                <a:solidFill>
                  <a:srgbClr val="000000"/>
                </a:solidFill>
                <a:latin typeface="Calibri" panose="020F0502020204030204" pitchFamily="34" charset="0"/>
              </a:rPr>
              <a:t>-Self-reported health and health behaviors contributed little to cognitive score differences between migrants and US born Hispanic/Latino adults.</a:t>
            </a:r>
          </a:p>
          <a:p>
            <a:pPr algn="l"/>
            <a:r>
              <a:rPr lang="en-US" sz="1800" b="0" i="0" u="none" strike="noStrike" baseline="0" dirty="0">
                <a:solidFill>
                  <a:srgbClr val="000000"/>
                </a:solidFill>
                <a:latin typeface="Calibri" panose="020F0502020204030204" pitchFamily="34" charset="0"/>
              </a:rPr>
              <a:t>-Socioeconomic factors appeared to impact cognitive aging regardless of regardless of age at migration.</a:t>
            </a:r>
          </a:p>
          <a:p>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7105355C-A808-4A3D-A190-AF44A96B2A3F}" type="slidenum">
              <a:rPr lang="en-US" smtClean="0"/>
              <a:t>14</a:t>
            </a:fld>
            <a:endParaRPr lang="en-US"/>
          </a:p>
        </p:txBody>
      </p:sp>
    </p:spTree>
    <p:extLst>
      <p:ext uri="{BB962C8B-B14F-4D97-AF65-F5344CB8AC3E}">
        <p14:creationId xmlns:p14="http://schemas.microsoft.com/office/powerpoint/2010/main" val="3256669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p>
        </p:txBody>
      </p:sp>
      <p:sp>
        <p:nvSpPr>
          <p:cNvPr id="4" name="Slide Number Placeholder 3"/>
          <p:cNvSpPr>
            <a:spLocks noGrp="1"/>
          </p:cNvSpPr>
          <p:nvPr>
            <p:ph type="sldNum" sz="quarter" idx="5"/>
          </p:nvPr>
        </p:nvSpPr>
        <p:spPr/>
        <p:txBody>
          <a:bodyPr/>
          <a:lstStyle/>
          <a:p>
            <a:fld id="{7105355C-A808-4A3D-A190-AF44A96B2A3F}" type="slidenum">
              <a:rPr lang="en-US" smtClean="0"/>
              <a:t>15</a:t>
            </a:fld>
            <a:endParaRPr lang="en-US"/>
          </a:p>
        </p:txBody>
      </p:sp>
    </p:spTree>
    <p:extLst>
      <p:ext uri="{BB962C8B-B14F-4D97-AF65-F5344CB8AC3E}">
        <p14:creationId xmlns:p14="http://schemas.microsoft.com/office/powerpoint/2010/main" val="1518626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5111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4</a:t>
            </a:fld>
            <a:endParaRPr lang="en-US"/>
          </a:p>
        </p:txBody>
      </p:sp>
    </p:spTree>
    <p:extLst>
      <p:ext uri="{BB962C8B-B14F-4D97-AF65-F5344CB8AC3E}">
        <p14:creationId xmlns:p14="http://schemas.microsoft.com/office/powerpoint/2010/main" val="269227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5</a:t>
            </a:fld>
            <a:endParaRPr lang="en-US"/>
          </a:p>
        </p:txBody>
      </p:sp>
    </p:spTree>
    <p:extLst>
      <p:ext uri="{BB962C8B-B14F-4D97-AF65-F5344CB8AC3E}">
        <p14:creationId xmlns:p14="http://schemas.microsoft.com/office/powerpoint/2010/main" val="135986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p>
          <a:p>
            <a:endParaRPr lang="en-US" dirty="0"/>
          </a:p>
          <a:p>
            <a:r>
              <a:rPr lang="en-US" sz="1200" b="0" i="0" u="none" strike="noStrike" baseline="0" dirty="0">
                <a:solidFill>
                  <a:srgbClr val="000000"/>
                </a:solidFill>
                <a:latin typeface="Calibri" panose="020F0502020204030204" pitchFamily="34" charset="0"/>
              </a:rPr>
              <a:t>- Migration is a major life course event with implications for socioeconomic status (SES), lifestyle modifications, and exposure to stressors—all of which may affect health in later life - , but it is quite under-researched with regards to dementia.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Calibri" panose="020F0502020204030204" pitchFamily="34" charset="0"/>
              </a:rPr>
              <a:t>- </a:t>
            </a:r>
            <a:r>
              <a:rPr lang="en-US" sz="1200" b="0" i="0" u="none" strike="noStrike" baseline="0" dirty="0">
                <a:solidFill>
                  <a:srgbClr val="000000"/>
                </a:solidFill>
                <a:latin typeface="Arial" panose="020B0604020202020204" pitchFamily="34" charset="0"/>
                <a:cs typeface="Arial" panose="020B0604020202020204" pitchFamily="34" charset="0"/>
              </a:rPr>
              <a:t>Age at migration allows us to operationalize a life course perspective of migration and health. </a:t>
            </a:r>
            <a:endParaRPr lang="en-US" sz="1200" b="0" i="0" u="none" strike="noStrike" baseline="0" dirty="0">
              <a:solidFill>
                <a:srgbClr val="000000"/>
              </a:solidFill>
              <a:latin typeface="Calibri" panose="020F0502020204030204" pitchFamily="34" charset="0"/>
            </a:endParaRPr>
          </a:p>
          <a:p>
            <a:pPr algn="l"/>
            <a:r>
              <a:rPr lang="en-US" sz="1200" b="0"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latin typeface="Calibri" panose="020F0502020204030204" pitchFamily="34" charset="0"/>
              </a:rPr>
              <a:t>The Healthy Migrant hypothesis – that healthy migrants are selected into the United States – is influential. </a:t>
            </a:r>
          </a:p>
          <a:p>
            <a:pPr lvl="1" algn="l"/>
            <a:r>
              <a:rPr lang="en-US" sz="1800" b="0" i="0" u="none" strike="noStrike" baseline="0" dirty="0">
                <a:solidFill>
                  <a:srgbClr val="000000"/>
                </a:solidFill>
                <a:latin typeface="Calibri" panose="020F0502020204030204" pitchFamily="34" charset="0"/>
              </a:rPr>
              <a:t>- Individuals who migrate during childhood usually accompany their parents and so are not themselves likely to be selected for good health, but may gain late-life cognitive and health benefits from more years of education in the U.S. Younger age at migration is also linked to greater accumulation of wealth over the life course which then can influence cognition in later life. </a:t>
            </a:r>
          </a:p>
          <a:p>
            <a:pPr lvl="1" algn="l"/>
            <a:r>
              <a:rPr lang="en-US" sz="1800" b="0" i="0" u="none" strike="noStrike" baseline="0" dirty="0">
                <a:solidFill>
                  <a:srgbClr val="000000"/>
                </a:solidFill>
                <a:latin typeface="Calibri" panose="020F0502020204030204" pitchFamily="34" charset="0"/>
              </a:rPr>
              <a:t>- Individuals who migrate during young adulthood are more likely to be positively selected for good health and may still benefit from additional training and immersion in the destination labor market. </a:t>
            </a:r>
          </a:p>
          <a:p>
            <a:pPr lvl="1" algn="l"/>
            <a:r>
              <a:rPr lang="en-US" sz="1800" b="0" i="0" u="none" strike="noStrike" baseline="0" dirty="0">
                <a:solidFill>
                  <a:srgbClr val="000000"/>
                </a:solidFill>
                <a:latin typeface="Calibri" panose="020F0502020204030204" pitchFamily="34" charset="0"/>
              </a:rPr>
              <a:t>- Individuals who migrate during mid- and late adulthood may be less selected on health factors than the young adult migrants and less likely to gain additional training at their destinations relative to those migrating at younger ages. Previous research of Hispanic/Latino populations in the U.S. find that the risks of unfavorable health conditions like diabetes, obesity, and unhealthy behaviors increase with longer duration in the U.S. Existing studies also suggest that higher acculturation (e.g. language preferences, exposure and preferences in social settings, etc.) is associated with better cognition among Hispanic/Latino adults and earlier age at migration. </a:t>
            </a:r>
          </a:p>
          <a:p>
            <a:pPr algn="l"/>
            <a:r>
              <a:rPr lang="en-US" sz="1800" b="0" i="0" u="none" strike="noStrike" baseline="0" dirty="0">
                <a:solidFill>
                  <a:srgbClr val="000000"/>
                </a:solidFill>
                <a:latin typeface="Calibri" panose="020F0502020204030204" pitchFamily="34" charset="0"/>
              </a:rPr>
              <a:t>-</a:t>
            </a:r>
            <a:r>
              <a:rPr lang="en-US" sz="1200" b="0" i="0" u="none" strike="noStrike" baseline="0" dirty="0">
                <a:solidFill>
                  <a:srgbClr val="000000"/>
                </a:solidFill>
                <a:latin typeface="Calibri" panose="020F0502020204030204" pitchFamily="34" charset="0"/>
              </a:rPr>
              <a:t> </a:t>
            </a:r>
            <a:r>
              <a:rPr lang="en-US" sz="1200" b="0" i="0" u="none" strike="noStrike" baseline="0" dirty="0">
                <a:solidFill>
                  <a:srgbClr val="000000"/>
                </a:solidFill>
                <a:latin typeface="Arial" panose="020B0604020202020204" pitchFamily="34" charset="0"/>
                <a:cs typeface="Arial" panose="020B0604020202020204" pitchFamily="34" charset="0"/>
              </a:rPr>
              <a:t>Previous research on Hispanic/Latino adults’ birthplace/age at migration and cognitive aging have shown mixed results – some studies focusing on Mexican Americans show a cognitive testing advantage for individuals who migrated during mid adulthood (relative to US born) while the study using nationally representative sample of Hispanic/Latino find no such advantage. Each of these studies detect an overall advantage for foreign-born relative to U.S.-born individuals/</a:t>
            </a:r>
            <a:endParaRPr lang="en-US" dirty="0"/>
          </a:p>
        </p:txBody>
      </p:sp>
      <p:sp>
        <p:nvSpPr>
          <p:cNvPr id="4" name="Slide Number Placeholder 3"/>
          <p:cNvSpPr>
            <a:spLocks noGrp="1"/>
          </p:cNvSpPr>
          <p:nvPr>
            <p:ph type="sldNum" sz="quarter" idx="5"/>
          </p:nvPr>
        </p:nvSpPr>
        <p:spPr/>
        <p:txBody>
          <a:bodyPr/>
          <a:lstStyle/>
          <a:p>
            <a:fld id="{7105355C-A808-4A3D-A190-AF44A96B2A3F}" type="slidenum">
              <a:rPr lang="en-US" smtClean="0"/>
              <a:t>6</a:t>
            </a:fld>
            <a:endParaRPr lang="en-US"/>
          </a:p>
        </p:txBody>
      </p:sp>
    </p:spTree>
    <p:extLst>
      <p:ext uri="{BB962C8B-B14F-4D97-AF65-F5344CB8AC3E}">
        <p14:creationId xmlns:p14="http://schemas.microsoft.com/office/powerpoint/2010/main" val="135738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MML</a:t>
            </a:r>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In this paper, we ask:</a:t>
            </a:r>
          </a:p>
          <a:p>
            <a:r>
              <a:rPr lang="en-US" sz="1800" b="0" i="0" u="none" strike="noStrike" baseline="0" dirty="0">
                <a:solidFill>
                  <a:srgbClr val="000000"/>
                </a:solidFill>
                <a:latin typeface="Calibri" panose="020F0502020204030204" pitchFamily="34" charset="0"/>
              </a:rPr>
              <a:t>- How are birthplace and age at migration related to cognitive aging among diverse Hispanics/Latinos in the U.S.? </a:t>
            </a:r>
          </a:p>
          <a:p>
            <a:r>
              <a:rPr lang="en-US" sz="1800" b="0" i="0" u="none" strike="noStrike" baseline="0" dirty="0">
                <a:solidFill>
                  <a:srgbClr val="000000"/>
                </a:solidFill>
                <a:latin typeface="Calibri" panose="020F0502020204030204" pitchFamily="34" charset="0"/>
              </a:rPr>
              <a:t>- What (e.g., socioeconomics, demographics, health, acculturation, health behaviors) explains birthplace and age at migration differences in cognition aging?</a:t>
            </a:r>
          </a:p>
          <a:p>
            <a:endParaRPr lang="en-US" dirty="0"/>
          </a:p>
        </p:txBody>
      </p:sp>
      <p:sp>
        <p:nvSpPr>
          <p:cNvPr id="4" name="Slide Number Placeholder 3"/>
          <p:cNvSpPr>
            <a:spLocks noGrp="1"/>
          </p:cNvSpPr>
          <p:nvPr>
            <p:ph type="sldNum" sz="quarter" idx="5"/>
          </p:nvPr>
        </p:nvSpPr>
        <p:spPr/>
        <p:txBody>
          <a:bodyPr/>
          <a:lstStyle/>
          <a:p>
            <a:fld id="{7105355C-A808-4A3D-A190-AF44A96B2A3F}" type="slidenum">
              <a:rPr lang="en-US" smtClean="0"/>
              <a:t>7</a:t>
            </a:fld>
            <a:endParaRPr lang="en-US"/>
          </a:p>
        </p:txBody>
      </p:sp>
    </p:spTree>
    <p:extLst>
      <p:ext uri="{BB962C8B-B14F-4D97-AF65-F5344CB8AC3E}">
        <p14:creationId xmlns:p14="http://schemas.microsoft.com/office/powerpoint/2010/main" val="265866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8</a:t>
            </a:fld>
            <a:endParaRPr lang="en-US"/>
          </a:p>
        </p:txBody>
      </p:sp>
    </p:spTree>
    <p:extLst>
      <p:ext uri="{BB962C8B-B14F-4D97-AF65-F5344CB8AC3E}">
        <p14:creationId xmlns:p14="http://schemas.microsoft.com/office/powerpoint/2010/main" val="1734165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9</a:t>
            </a:fld>
            <a:endParaRPr lang="en-US"/>
          </a:p>
        </p:txBody>
      </p:sp>
    </p:spTree>
    <p:extLst>
      <p:ext uri="{BB962C8B-B14F-4D97-AF65-F5344CB8AC3E}">
        <p14:creationId xmlns:p14="http://schemas.microsoft.com/office/powerpoint/2010/main" val="979730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10</a:t>
            </a:fld>
            <a:endParaRPr lang="en-US"/>
          </a:p>
        </p:txBody>
      </p:sp>
    </p:spTree>
    <p:extLst>
      <p:ext uri="{BB962C8B-B14F-4D97-AF65-F5344CB8AC3E}">
        <p14:creationId xmlns:p14="http://schemas.microsoft.com/office/powerpoint/2010/main" val="1868207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AMS</a:t>
            </a:r>
          </a:p>
        </p:txBody>
      </p:sp>
      <p:sp>
        <p:nvSpPr>
          <p:cNvPr id="4" name="Slide Number Placeholder 3"/>
          <p:cNvSpPr>
            <a:spLocks noGrp="1"/>
          </p:cNvSpPr>
          <p:nvPr>
            <p:ph type="sldNum" sz="quarter" idx="5"/>
          </p:nvPr>
        </p:nvSpPr>
        <p:spPr/>
        <p:txBody>
          <a:bodyPr/>
          <a:lstStyle/>
          <a:p>
            <a:fld id="{7105355C-A808-4A3D-A190-AF44A96B2A3F}" type="slidenum">
              <a:rPr lang="en-US" smtClean="0"/>
              <a:t>11</a:t>
            </a:fld>
            <a:endParaRPr lang="en-US"/>
          </a:p>
        </p:txBody>
      </p:sp>
    </p:spTree>
    <p:extLst>
      <p:ext uri="{BB962C8B-B14F-4D97-AF65-F5344CB8AC3E}">
        <p14:creationId xmlns:p14="http://schemas.microsoft.com/office/powerpoint/2010/main" val="16515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E3F5-BDAA-4C58-9B8F-70B39FE66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71E3D7-5E19-480A-BD30-4EAD84D66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8960B-2184-484D-9B6D-4CB35AFB2689}"/>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D5EAF76D-B3D4-4B1C-8F94-FC73E436D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60ED5-250B-4AFB-A03E-87BA7EDBE363}"/>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1676392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4AF8-BE54-4738-A1C0-CF094F400E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22362-4A35-4627-B7A2-29DC7A55B4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5D8A8-7D43-4AC0-A438-201A02963519}"/>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DE44F626-3BA5-43A2-A892-C33C6591F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068D9-C675-4AF3-8AED-1612587FEFBC}"/>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278572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3F234-80BE-416F-82A1-778416FB04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4AECDB-C49C-4522-BBF8-A13C7AB805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291ED-FD5A-458E-85E4-81541879BA9E}"/>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77F2A140-11CA-48AE-B870-7AF3EABBF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E34D8-8AEB-49E5-A74E-9B066B43C78E}"/>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1936679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AA026-BFE8-4206-8DC6-CC53663D07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B2525-2FC4-41E5-ACDC-9EE26579A5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53DFB-F711-4EAB-95F3-81EF96090606}"/>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FE774377-9EA6-4DEA-BAA6-6BEC18DE4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77FC9-5C7B-4407-B095-667FB1F527AD}"/>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160267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7AC64-6488-4982-A3F8-D919A1DD80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8D456F-4431-47EF-B599-847491B5F8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173ED7-328A-4860-A24F-8E64DA270867}"/>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64D2BDBE-E26E-4D1B-8BD1-2EB7136D6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096A6-DE24-473E-A8E6-120B7C730EEB}"/>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89593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AF775-DE11-4D6B-B23D-391DFADC54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E518D6-6798-4438-9174-F8F2629700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3B6359-0CDC-4DAA-9EC2-11900E41D1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3880F1-1B34-434A-AFAA-B74DDF679F30}"/>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6" name="Footer Placeholder 5">
            <a:extLst>
              <a:ext uri="{FF2B5EF4-FFF2-40B4-BE49-F238E27FC236}">
                <a16:creationId xmlns:a16="http://schemas.microsoft.com/office/drawing/2014/main" id="{DAF2B7BE-7DDE-475B-B709-EE3035D77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D05B2-8C9C-4B12-B2DA-4774460B305F}"/>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1597677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FFEA9-2A59-465A-B64E-DDFB5E91BA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C5AE1C-0CDB-4356-9FB5-B66037A6D3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F7F4DC-84F3-4DAE-9D95-46A353CB9F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036E9-8680-445F-91C5-61647E61D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C880AF-BEE3-4D76-A893-E4C0E2DD9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421049-1E1F-4D9B-912A-6FC8EC904FB5}"/>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8" name="Footer Placeholder 7">
            <a:extLst>
              <a:ext uri="{FF2B5EF4-FFF2-40B4-BE49-F238E27FC236}">
                <a16:creationId xmlns:a16="http://schemas.microsoft.com/office/drawing/2014/main" id="{AEEF7ACC-3214-456F-BB17-A6FBAF4BAE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CBBCE-3B8A-48B3-BECC-FD3C3D90DA06}"/>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262917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D6BA-CA36-4DCB-934C-9C8868578F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94A28D-D319-44ED-BB4D-E3D2EF933F65}"/>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4" name="Footer Placeholder 3">
            <a:extLst>
              <a:ext uri="{FF2B5EF4-FFF2-40B4-BE49-F238E27FC236}">
                <a16:creationId xmlns:a16="http://schemas.microsoft.com/office/drawing/2014/main" id="{670F922B-599F-40A6-A00E-6C078F6902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35B4FF-3CB3-4427-9BFC-DAAA9616E3B7}"/>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419228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56A94-0BEE-4AEE-BAD9-FABB7130E149}"/>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3" name="Footer Placeholder 2">
            <a:extLst>
              <a:ext uri="{FF2B5EF4-FFF2-40B4-BE49-F238E27FC236}">
                <a16:creationId xmlns:a16="http://schemas.microsoft.com/office/drawing/2014/main" id="{C2FBE5B3-3984-4095-8985-949DFDF13A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3AA26A-277E-479D-A388-F0BB21F1B519}"/>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3471811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50C4-AF7C-4CDC-B882-24D7430D1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7BC328-708F-4E23-8170-399E32CCAE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871E0F-9C3D-4683-8286-70BDE84B5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6CB430-8BA1-4349-BE21-09C558E0FAB8}"/>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6" name="Footer Placeholder 5">
            <a:extLst>
              <a:ext uri="{FF2B5EF4-FFF2-40B4-BE49-F238E27FC236}">
                <a16:creationId xmlns:a16="http://schemas.microsoft.com/office/drawing/2014/main" id="{727E99B7-67EF-4351-921B-A09EA89C0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47962-BF50-4E3F-9C6F-2AF94494E7CD}"/>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200475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5453-EE5C-4039-88B8-C4FE60C99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63391A-1722-4F75-AF72-5F1F3B3CC0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148F3F-6233-4B9A-8CEA-25181847F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4245BE-AECB-44A5-B210-C6A5DB3E4EB1}"/>
              </a:ext>
            </a:extLst>
          </p:cNvPr>
          <p:cNvSpPr>
            <a:spLocks noGrp="1"/>
          </p:cNvSpPr>
          <p:nvPr>
            <p:ph type="dt" sz="half" idx="10"/>
          </p:nvPr>
        </p:nvSpPr>
        <p:spPr/>
        <p:txBody>
          <a:bodyPr/>
          <a:lstStyle/>
          <a:p>
            <a:fld id="{182D8C81-2602-43E8-9ED7-02A683A17EC0}" type="datetimeFigureOut">
              <a:rPr lang="en-US" smtClean="0"/>
              <a:t>6/26/2025</a:t>
            </a:fld>
            <a:endParaRPr lang="en-US"/>
          </a:p>
        </p:txBody>
      </p:sp>
      <p:sp>
        <p:nvSpPr>
          <p:cNvPr id="6" name="Footer Placeholder 5">
            <a:extLst>
              <a:ext uri="{FF2B5EF4-FFF2-40B4-BE49-F238E27FC236}">
                <a16:creationId xmlns:a16="http://schemas.microsoft.com/office/drawing/2014/main" id="{6BBF3F65-B53C-4C09-94BA-B3CFCB7446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E8AF-ECA0-4C7C-A2AB-397B31634DB0}"/>
              </a:ext>
            </a:extLst>
          </p:cNvPr>
          <p:cNvSpPr>
            <a:spLocks noGrp="1"/>
          </p:cNvSpPr>
          <p:nvPr>
            <p:ph type="sldNum" sz="quarter" idx="12"/>
          </p:nvPr>
        </p:nvSpPr>
        <p:spPr/>
        <p:txBody>
          <a:bodyPr/>
          <a:lstStyle/>
          <a:p>
            <a:fld id="{6F590AF7-1C17-4338-8A3B-7461DB93DE79}" type="slidenum">
              <a:rPr lang="en-US" smtClean="0"/>
              <a:t>‹#›</a:t>
            </a:fld>
            <a:endParaRPr lang="en-US"/>
          </a:p>
        </p:txBody>
      </p:sp>
    </p:spTree>
    <p:extLst>
      <p:ext uri="{BB962C8B-B14F-4D97-AF65-F5344CB8AC3E}">
        <p14:creationId xmlns:p14="http://schemas.microsoft.com/office/powerpoint/2010/main" val="1010774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147E39-50D4-41C9-BB37-D50BC514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81A31E-6624-47C1-A28B-44033B87A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6EFDD-CEE4-4EFD-B475-88FE73E08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D8C81-2602-43E8-9ED7-02A683A17EC0}" type="datetimeFigureOut">
              <a:rPr lang="en-US" smtClean="0"/>
              <a:t>6/26/2025</a:t>
            </a:fld>
            <a:endParaRPr lang="en-US"/>
          </a:p>
        </p:txBody>
      </p:sp>
      <p:sp>
        <p:nvSpPr>
          <p:cNvPr id="5" name="Footer Placeholder 4">
            <a:extLst>
              <a:ext uri="{FF2B5EF4-FFF2-40B4-BE49-F238E27FC236}">
                <a16:creationId xmlns:a16="http://schemas.microsoft.com/office/drawing/2014/main" id="{FAD6274F-DEA3-4FC4-98C2-958E91416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25A9FE-7F48-4FCC-B0D3-AEB24C771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590AF7-1C17-4338-8A3B-7461DB93DE79}" type="slidenum">
              <a:rPr lang="en-US" smtClean="0"/>
              <a:t>‹#›</a:t>
            </a:fld>
            <a:endParaRPr lang="en-US"/>
          </a:p>
        </p:txBody>
      </p:sp>
    </p:spTree>
    <p:extLst>
      <p:ext uri="{BB962C8B-B14F-4D97-AF65-F5344CB8AC3E}">
        <p14:creationId xmlns:p14="http://schemas.microsoft.com/office/powerpoint/2010/main" val="3364274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457E-FFF9-4675-9E46-8849153FB059}"/>
              </a:ext>
            </a:extLst>
          </p:cNvPr>
          <p:cNvSpPr>
            <a:spLocks noGrp="1"/>
          </p:cNvSpPr>
          <p:nvPr>
            <p:ph type="ctrTitle"/>
          </p:nvPr>
        </p:nvSpPr>
        <p:spPr>
          <a:xfrm>
            <a:off x="674075" y="720772"/>
            <a:ext cx="10843847" cy="2387600"/>
          </a:xfrm>
        </p:spPr>
        <p:txBody>
          <a:bodyPr>
            <a:noAutofit/>
          </a:bodyPr>
          <a:lstStyle/>
          <a:p>
            <a:r>
              <a:rPr lang="en-US" sz="4200" dirty="0">
                <a:latin typeface="Arial" panose="020B0604020202020204" pitchFamily="34" charset="0"/>
                <a:cs typeface="Arial" panose="020B0604020202020204" pitchFamily="34" charset="0"/>
              </a:rPr>
              <a:t>Influence of nativity and migration age on cognitive aging among Hispanic/Latino adults in the HCHS/SOL and SOL-INCA</a:t>
            </a:r>
          </a:p>
        </p:txBody>
      </p:sp>
      <p:sp>
        <p:nvSpPr>
          <p:cNvPr id="3" name="Subtitle 2">
            <a:extLst>
              <a:ext uri="{FF2B5EF4-FFF2-40B4-BE49-F238E27FC236}">
                <a16:creationId xmlns:a16="http://schemas.microsoft.com/office/drawing/2014/main" id="{DE664B59-E462-45D5-B697-AC52F898C99A}"/>
              </a:ext>
            </a:extLst>
          </p:cNvPr>
          <p:cNvSpPr>
            <a:spLocks noGrp="1"/>
          </p:cNvSpPr>
          <p:nvPr>
            <p:ph type="subTitle" idx="1"/>
          </p:nvPr>
        </p:nvSpPr>
        <p:spPr>
          <a:xfrm>
            <a:off x="1523999" y="3979572"/>
            <a:ext cx="9144000" cy="2251441"/>
          </a:xfrm>
        </p:spPr>
        <p:txBody>
          <a:bodyPr>
            <a:normAutofit fontScale="92500" lnSpcReduction="20000"/>
          </a:bodyPr>
          <a:lstStyle/>
          <a:p>
            <a:pPr>
              <a:lnSpc>
                <a:spcPct val="100000"/>
              </a:lnSpc>
              <a:spcBef>
                <a:spcPts val="0"/>
              </a:spcBef>
            </a:pPr>
            <a:r>
              <a:rPr lang="en-US" sz="3000" dirty="0">
                <a:latin typeface="Arial" panose="020B0604020202020204" pitchFamily="34" charset="0"/>
                <a:cs typeface="Arial" panose="020B0604020202020204" pitchFamily="34" charset="0"/>
              </a:rPr>
              <a:t>William Dow, UC Berkeley</a:t>
            </a:r>
          </a:p>
          <a:p>
            <a:pPr>
              <a:lnSpc>
                <a:spcPct val="100000"/>
              </a:lnSpc>
              <a:spcBef>
                <a:spcPts val="0"/>
              </a:spcBef>
            </a:pPr>
            <a:endParaRPr lang="en-US" dirty="0">
              <a:latin typeface="Arial" panose="020B0604020202020204" pitchFamily="34" charset="0"/>
              <a:cs typeface="Arial" panose="020B0604020202020204" pitchFamily="34" charset="0"/>
            </a:endParaRPr>
          </a:p>
          <a:p>
            <a:pPr>
              <a:lnSpc>
                <a:spcPct val="100000"/>
              </a:lnSpc>
              <a:spcBef>
                <a:spcPts val="0"/>
              </a:spcBef>
            </a:pPr>
            <a:r>
              <a:rPr lang="en-US" dirty="0">
                <a:latin typeface="Arial" panose="020B0604020202020204" pitchFamily="34" charset="0"/>
                <a:cs typeface="Arial" panose="020B0604020202020204" pitchFamily="34" charset="0"/>
              </a:rPr>
              <a:t>Thanks especially to co-authors:</a:t>
            </a:r>
          </a:p>
          <a:p>
            <a:pPr>
              <a:lnSpc>
                <a:spcPct val="100000"/>
              </a:lnSpc>
              <a:spcBef>
                <a:spcPts val="0"/>
              </a:spcBef>
            </a:pPr>
            <a:r>
              <a:rPr lang="en-US" dirty="0">
                <a:latin typeface="Arial" panose="020B0604020202020204" pitchFamily="34" charset="0"/>
                <a:cs typeface="Arial" panose="020B0604020202020204" pitchFamily="34" charset="0"/>
              </a:rPr>
              <a:t>Mao-Mei Liu, UC Berkeley</a:t>
            </a:r>
          </a:p>
          <a:p>
            <a:pPr>
              <a:lnSpc>
                <a:spcPct val="100000"/>
              </a:lnSpc>
              <a:spcBef>
                <a:spcPts val="0"/>
              </a:spcBef>
            </a:pPr>
            <a:r>
              <a:rPr lang="en-US" dirty="0">
                <a:latin typeface="Arial" panose="020B0604020202020204" pitchFamily="34" charset="0"/>
                <a:cs typeface="Arial" panose="020B0604020202020204" pitchFamily="34" charset="0"/>
              </a:rPr>
              <a:t>Ariana M. Stickel, SDSU</a:t>
            </a:r>
          </a:p>
          <a:p>
            <a:pPr>
              <a:lnSpc>
                <a:spcPct val="100000"/>
              </a:lnSpc>
              <a:spcBef>
                <a:spcPts val="0"/>
              </a:spcBef>
            </a:pPr>
            <a:endParaRPr lang="en-US" dirty="0">
              <a:latin typeface="Arial" panose="020B0604020202020204" pitchFamily="34" charset="0"/>
              <a:cs typeface="Arial" panose="020B0604020202020204" pitchFamily="34" charset="0"/>
            </a:endParaRPr>
          </a:p>
          <a:p>
            <a:pPr>
              <a:lnSpc>
                <a:spcPct val="100000"/>
              </a:lnSpc>
              <a:spcBef>
                <a:spcPts val="0"/>
              </a:spcBef>
            </a:pPr>
            <a:r>
              <a:rPr lang="en-US" dirty="0">
                <a:latin typeface="Arial" panose="020B0604020202020204" pitchFamily="34" charset="0"/>
                <a:cs typeface="Arial" panose="020B0604020202020204" pitchFamily="34" charset="0"/>
              </a:rPr>
              <a:t>July 1, 2025</a:t>
            </a:r>
          </a:p>
        </p:txBody>
      </p:sp>
    </p:spTree>
    <p:extLst>
      <p:ext uri="{BB962C8B-B14F-4D97-AF65-F5344CB8AC3E}">
        <p14:creationId xmlns:p14="http://schemas.microsoft.com/office/powerpoint/2010/main" val="371786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6090-E591-43DF-A11D-2E5BBBF7CED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Measures</a:t>
            </a:r>
          </a:p>
        </p:txBody>
      </p:sp>
      <p:sp>
        <p:nvSpPr>
          <p:cNvPr id="3" name="Content Placeholder 2">
            <a:extLst>
              <a:ext uri="{FF2B5EF4-FFF2-40B4-BE49-F238E27FC236}">
                <a16:creationId xmlns:a16="http://schemas.microsoft.com/office/drawing/2014/main" id="{885BD826-3BB2-40A2-90AD-842AE6C9597F}"/>
              </a:ext>
            </a:extLst>
          </p:cNvPr>
          <p:cNvSpPr>
            <a:spLocks noGrp="1"/>
          </p:cNvSpPr>
          <p:nvPr>
            <p:ph idx="1"/>
          </p:nvPr>
        </p:nvSpPr>
        <p:spPr>
          <a:xfrm>
            <a:off x="838200" y="1459864"/>
            <a:ext cx="10515600" cy="4919559"/>
          </a:xfrm>
        </p:spPr>
        <p:txBody>
          <a:bodyPr>
            <a:noAutofit/>
          </a:bodyPr>
          <a:lstStyle/>
          <a:p>
            <a:pPr>
              <a:spcBef>
                <a:spcPts val="200"/>
              </a:spcBef>
            </a:pPr>
            <a:r>
              <a:rPr lang="en-US" sz="2000" dirty="0">
                <a:latin typeface="Arial" panose="020B0604020202020204" pitchFamily="34" charset="0"/>
                <a:cs typeface="Arial" panose="020B0604020202020204" pitchFamily="34" charset="0"/>
              </a:rPr>
              <a:t>Outcomes of interest: Cognition at Visits 1 and 2 and change in cognition from Visit 1 to 2.</a:t>
            </a:r>
          </a:p>
          <a:p>
            <a:pPr lvl="1">
              <a:spcBef>
                <a:spcPts val="200"/>
              </a:spcBef>
            </a:pPr>
            <a:r>
              <a:rPr lang="en-US" sz="1700" dirty="0">
                <a:latin typeface="Arial" panose="020B0604020202020204" pitchFamily="34" charset="0"/>
                <a:cs typeface="Arial" panose="020B0604020202020204" pitchFamily="34" charset="0"/>
              </a:rPr>
              <a:t>Brief-Spanish English Verbal Learning Test (B-SEVLT) sum of learning trials and recall</a:t>
            </a:r>
          </a:p>
          <a:p>
            <a:pPr lvl="1">
              <a:spcBef>
                <a:spcPts val="200"/>
              </a:spcBef>
            </a:pPr>
            <a:r>
              <a:rPr lang="en-US" sz="1700" dirty="0">
                <a:latin typeface="Arial" panose="020B0604020202020204" pitchFamily="34" charset="0"/>
                <a:cs typeface="Arial" panose="020B0604020202020204" pitchFamily="34" charset="0"/>
              </a:rPr>
              <a:t>Digit Symbol Substitution Test (DSS)</a:t>
            </a:r>
          </a:p>
          <a:p>
            <a:pPr lvl="1">
              <a:spcBef>
                <a:spcPts val="200"/>
              </a:spcBef>
            </a:pPr>
            <a:r>
              <a:rPr lang="en-US" sz="1700" dirty="0">
                <a:latin typeface="Arial" panose="020B0604020202020204" pitchFamily="34" charset="0"/>
                <a:cs typeface="Arial" panose="020B0604020202020204" pitchFamily="34" charset="0"/>
              </a:rPr>
              <a:t>Word Fluency (WF)</a:t>
            </a:r>
          </a:p>
          <a:p>
            <a:pPr lvl="1">
              <a:spcBef>
                <a:spcPts val="200"/>
              </a:spcBef>
            </a:pPr>
            <a:r>
              <a:rPr lang="en-US" sz="1700" dirty="0">
                <a:latin typeface="Arial" panose="020B0604020202020204" pitchFamily="34" charset="0"/>
                <a:cs typeface="Arial" panose="020B0604020202020204" pitchFamily="34" charset="0"/>
              </a:rPr>
              <a:t>Trails Making Test (A and B) *no cognitive change score</a:t>
            </a:r>
          </a:p>
          <a:p>
            <a:pPr lvl="1">
              <a:spcBef>
                <a:spcPts val="200"/>
              </a:spcBef>
            </a:pPr>
            <a:r>
              <a:rPr lang="en-US" sz="1700" dirty="0">
                <a:latin typeface="Arial" panose="020B0604020202020204" pitchFamily="34" charset="0"/>
                <a:cs typeface="Arial" panose="020B0604020202020204" pitchFamily="34" charset="0"/>
              </a:rPr>
              <a:t>Global cognition</a:t>
            </a:r>
          </a:p>
          <a:p>
            <a:pPr>
              <a:spcBef>
                <a:spcPts val="200"/>
              </a:spcBef>
            </a:pPr>
            <a:r>
              <a:rPr lang="en-US" sz="2000" dirty="0">
                <a:latin typeface="Arial" panose="020B0604020202020204" pitchFamily="34" charset="0"/>
                <a:cs typeface="Arial" panose="020B0604020202020204" pitchFamily="34" charset="0"/>
              </a:rPr>
              <a:t>Exposures (Visit 1):</a:t>
            </a:r>
          </a:p>
          <a:p>
            <a:pPr lvl="1">
              <a:spcBef>
                <a:spcPts val="200"/>
              </a:spcBef>
            </a:pPr>
            <a:r>
              <a:rPr lang="en-US" sz="1600" dirty="0">
                <a:latin typeface="Arial" panose="020B0604020202020204" pitchFamily="34" charset="0"/>
                <a:cs typeface="Arial" panose="020B0604020202020204" pitchFamily="34" charset="0"/>
              </a:rPr>
              <a:t>Birthplace/Age at migration (US born* (50 states + DC), &lt;16 years, 16-34 years, &gt;34 years)</a:t>
            </a:r>
          </a:p>
          <a:p>
            <a:pPr marL="457200" lvl="1" indent="0">
              <a:spcBef>
                <a:spcPts val="200"/>
              </a:spcBef>
              <a:buNone/>
            </a:pPr>
            <a:r>
              <a:rPr lang="en-US" sz="1600" dirty="0">
                <a:latin typeface="Arial" panose="020B0604020202020204" pitchFamily="34" charset="0"/>
                <a:cs typeface="Arial" panose="020B0604020202020204" pitchFamily="34" charset="0"/>
              </a:rPr>
              <a:t>	*Island-born Puerto Ricans grouped by age at migration to mainland U.S.</a:t>
            </a:r>
          </a:p>
          <a:p>
            <a:pPr>
              <a:spcBef>
                <a:spcPts val="200"/>
              </a:spcBef>
            </a:pPr>
            <a:r>
              <a:rPr lang="en-US" sz="2000" dirty="0">
                <a:latin typeface="Arial" panose="020B0604020202020204" pitchFamily="34" charset="0"/>
                <a:cs typeface="Arial" panose="020B0604020202020204" pitchFamily="34" charset="0"/>
              </a:rPr>
              <a:t>Covariables**/domains (Visit 1):</a:t>
            </a:r>
          </a:p>
          <a:p>
            <a:pPr lvl="1"/>
            <a:r>
              <a:rPr lang="en-US" altLang="en-US" sz="1800" dirty="0">
                <a:highlight>
                  <a:srgbClr val="FFFF00"/>
                </a:highlight>
                <a:latin typeface="Arial" panose="020B0604020202020204" pitchFamily="34" charset="0"/>
                <a:cs typeface="Arial" panose="020B0604020202020204" pitchFamily="34" charset="0"/>
              </a:rPr>
              <a:t>Demographics</a:t>
            </a:r>
            <a:r>
              <a:rPr lang="en-US" altLang="en-US" sz="1800" dirty="0">
                <a:latin typeface="Arial" panose="020B0604020202020204" pitchFamily="34" charset="0"/>
                <a:cs typeface="Arial" panose="020B0604020202020204" pitchFamily="34" charset="0"/>
              </a:rPr>
              <a:t> (sex, marital status, heritage)</a:t>
            </a:r>
          </a:p>
          <a:p>
            <a:pPr lvl="1"/>
            <a:r>
              <a:rPr lang="en-US" altLang="en-US" sz="1800" dirty="0">
                <a:highlight>
                  <a:srgbClr val="00FF00"/>
                </a:highlight>
                <a:latin typeface="Arial" panose="020B0604020202020204" pitchFamily="34" charset="0"/>
                <a:cs typeface="Arial" panose="020B0604020202020204" pitchFamily="34" charset="0"/>
              </a:rPr>
              <a:t>Socio-Economic</a:t>
            </a:r>
            <a:r>
              <a:rPr lang="en-US" altLang="en-US" sz="1800" dirty="0">
                <a:latin typeface="Arial" panose="020B0604020202020204" pitchFamily="34" charset="0"/>
                <a:cs typeface="Arial" panose="020B0604020202020204" pitchFamily="34" charset="0"/>
              </a:rPr>
              <a:t> (education, income, occupation, health insurance)</a:t>
            </a:r>
          </a:p>
          <a:p>
            <a:pPr lvl="1"/>
            <a:r>
              <a:rPr lang="en-US" altLang="en-US" sz="1800" dirty="0">
                <a:highlight>
                  <a:srgbClr val="00FFFF"/>
                </a:highlight>
                <a:latin typeface="Arial" panose="020B0604020202020204" pitchFamily="34" charset="0"/>
                <a:cs typeface="Arial" panose="020B0604020202020204" pitchFamily="34" charset="0"/>
              </a:rPr>
              <a:t>Acculturation</a:t>
            </a:r>
            <a:r>
              <a:rPr lang="en-US" altLang="en-US" sz="1800" dirty="0">
                <a:latin typeface="Arial" panose="020B0604020202020204" pitchFamily="34" charset="0"/>
                <a:cs typeface="Arial" panose="020B0604020202020204" pitchFamily="34" charset="0"/>
              </a:rPr>
              <a:t> (</a:t>
            </a:r>
            <a:r>
              <a:rPr lang="en-US" altLang="en-US" sz="1800" dirty="0">
                <a:latin typeface="Arial" panose="020B0604020202020204" pitchFamily="34" charset="0"/>
                <a:cs typeface="Arial" panose="020B0604020202020204" pitchFamily="34" charset="0"/>
                <a:hlinkClick r:id="rId3" action="ppaction://hlinksldjump"/>
              </a:rPr>
              <a:t>Short Acculturation Scale for Hispanics (SASH) social, SASH language</a:t>
            </a:r>
            <a:r>
              <a:rPr lang="en-US" altLang="en-US" sz="1800" dirty="0">
                <a:latin typeface="Arial" panose="020B0604020202020204" pitchFamily="34" charset="0"/>
                <a:cs typeface="Arial" panose="020B0604020202020204" pitchFamily="34" charset="0"/>
              </a:rPr>
              <a:t>, test language preference)</a:t>
            </a:r>
          </a:p>
          <a:p>
            <a:pPr lvl="1"/>
            <a:r>
              <a:rPr lang="en-US" altLang="en-US" sz="1800" dirty="0">
                <a:highlight>
                  <a:srgbClr val="008080"/>
                </a:highlight>
                <a:latin typeface="Arial" panose="020B0604020202020204" pitchFamily="34" charset="0"/>
                <a:cs typeface="Arial" panose="020B0604020202020204" pitchFamily="34" charset="0"/>
              </a:rPr>
              <a:t>Health behaviors </a:t>
            </a:r>
            <a:r>
              <a:rPr lang="en-US" altLang="en-US" sz="1800" dirty="0">
                <a:latin typeface="Arial" panose="020B0604020202020204" pitchFamily="34" charset="0"/>
                <a:cs typeface="Arial" panose="020B0604020202020204" pitchFamily="34" charset="0"/>
              </a:rPr>
              <a:t>(self-reported sleep duration, diet, exercise)</a:t>
            </a:r>
          </a:p>
          <a:p>
            <a:pPr lvl="1"/>
            <a:r>
              <a:rPr lang="en-US" altLang="en-US" sz="1800" dirty="0">
                <a:highlight>
                  <a:srgbClr val="FF00FF"/>
                </a:highlight>
                <a:latin typeface="Arial" panose="020B0604020202020204" pitchFamily="34" charset="0"/>
                <a:cs typeface="Arial" panose="020B0604020202020204" pitchFamily="34" charset="0"/>
              </a:rPr>
              <a:t>Health</a:t>
            </a:r>
            <a:r>
              <a:rPr lang="en-US" altLang="en-US" sz="1800" dirty="0">
                <a:latin typeface="Arial" panose="020B0604020202020204" pitchFamily="34" charset="0"/>
                <a:cs typeface="Arial" panose="020B0604020202020204" pitchFamily="34" charset="0"/>
              </a:rPr>
              <a:t> (self-reported stroke/TIA, depressive symptoms)</a:t>
            </a:r>
          </a:p>
        </p:txBody>
      </p:sp>
    </p:spTree>
    <p:extLst>
      <p:ext uri="{BB962C8B-B14F-4D97-AF65-F5344CB8AC3E}">
        <p14:creationId xmlns:p14="http://schemas.microsoft.com/office/powerpoint/2010/main" val="1363461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AC4A-4D74-0344-5147-B4CF78B4147B}"/>
              </a:ext>
            </a:extLst>
          </p:cNvPr>
          <p:cNvSpPr>
            <a:spLocks noGrp="1"/>
          </p:cNvSpPr>
          <p:nvPr>
            <p:ph type="title"/>
          </p:nvPr>
        </p:nvSpPr>
        <p:spPr/>
        <p:txBody>
          <a:bodyPr/>
          <a:lstStyle/>
          <a:p>
            <a:r>
              <a:rPr lang="en-US" dirty="0"/>
              <a:t>Statistical analysis</a:t>
            </a:r>
          </a:p>
        </p:txBody>
      </p:sp>
      <p:sp>
        <p:nvSpPr>
          <p:cNvPr id="3" name="Content Placeholder 2">
            <a:extLst>
              <a:ext uri="{FF2B5EF4-FFF2-40B4-BE49-F238E27FC236}">
                <a16:creationId xmlns:a16="http://schemas.microsoft.com/office/drawing/2014/main" id="{06B7844E-652D-3B7B-0539-D8FC7E70BEB2}"/>
              </a:ext>
            </a:extLst>
          </p:cNvPr>
          <p:cNvSpPr>
            <a:spLocks noGrp="1"/>
          </p:cNvSpPr>
          <p:nvPr>
            <p:ph idx="1"/>
          </p:nvPr>
        </p:nvSpPr>
        <p:spPr/>
        <p:txBody>
          <a:bodyPr/>
          <a:lstStyle/>
          <a:p>
            <a:r>
              <a:rPr lang="en-US" dirty="0"/>
              <a:t>Survey linear regressions</a:t>
            </a:r>
          </a:p>
          <a:p>
            <a:pPr lvl="1"/>
            <a:r>
              <a:rPr lang="en-US" dirty="0"/>
              <a:t>US born group was reference</a:t>
            </a:r>
          </a:p>
          <a:p>
            <a:pPr lvl="1"/>
            <a:r>
              <a:rPr lang="en-US" dirty="0"/>
              <a:t>Crude and fully-adjusted</a:t>
            </a:r>
          </a:p>
          <a:p>
            <a:pPr marL="457200" lvl="1" indent="0">
              <a:buNone/>
            </a:pPr>
            <a:r>
              <a:rPr lang="en-US" dirty="0"/>
              <a:t>	**Also included study site as a covariable in fully-adjusted models</a:t>
            </a:r>
          </a:p>
          <a:p>
            <a:r>
              <a:rPr lang="en-US" dirty="0"/>
              <a:t>Oaxaca-blinder tests</a:t>
            </a:r>
          </a:p>
          <a:p>
            <a:pPr lvl="1"/>
            <a:r>
              <a:rPr lang="en-US" dirty="0"/>
              <a:t>Allows us to quantify how each domain contributes to cognitive differences between the US born group and each age at migration group, separately</a:t>
            </a:r>
          </a:p>
        </p:txBody>
      </p:sp>
    </p:spTree>
    <p:extLst>
      <p:ext uri="{BB962C8B-B14F-4D97-AF65-F5344CB8AC3E}">
        <p14:creationId xmlns:p14="http://schemas.microsoft.com/office/powerpoint/2010/main" val="298757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0891-61BE-4180-9233-BE6E9CF87585}"/>
              </a:ext>
            </a:extLst>
          </p:cNvPr>
          <p:cNvSpPr>
            <a:spLocks noGrp="1"/>
          </p:cNvSpPr>
          <p:nvPr>
            <p:ph type="title"/>
          </p:nvPr>
        </p:nvSpPr>
        <p:spPr>
          <a:xfrm>
            <a:off x="827690" y="2004733"/>
            <a:ext cx="10515600" cy="1325563"/>
          </a:xfrm>
        </p:spPr>
        <p:txBody>
          <a:bodyPr/>
          <a:lstStyle/>
          <a:p>
            <a:pPr algn="ctr"/>
            <a:r>
              <a:rPr lang="en-US"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349989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5888-5754-E9A6-EA3B-904FF701A645}"/>
              </a:ext>
            </a:extLst>
          </p:cNvPr>
          <p:cNvSpPr>
            <a:spLocks noGrp="1"/>
          </p:cNvSpPr>
          <p:nvPr>
            <p:ph type="title"/>
          </p:nvPr>
        </p:nvSpPr>
        <p:spPr>
          <a:xfrm>
            <a:off x="1930020" y="365125"/>
            <a:ext cx="10515600" cy="1325563"/>
          </a:xfrm>
        </p:spPr>
        <p:txBody>
          <a:bodyPr/>
          <a:lstStyle/>
          <a:p>
            <a:r>
              <a:rPr lang="en-US" dirty="0">
                <a:latin typeface="Arial" panose="020B0604020202020204" pitchFamily="34" charset="0"/>
                <a:cs typeface="Arial" panose="020B0604020202020204" pitchFamily="34" charset="0"/>
              </a:rPr>
              <a:t>Age at migration and cognition</a:t>
            </a:r>
          </a:p>
        </p:txBody>
      </p:sp>
      <p:sp>
        <p:nvSpPr>
          <p:cNvPr id="3" name="Content Placeholder 2">
            <a:extLst>
              <a:ext uri="{FF2B5EF4-FFF2-40B4-BE49-F238E27FC236}">
                <a16:creationId xmlns:a16="http://schemas.microsoft.com/office/drawing/2014/main" id="{9870A179-BD8A-1CA8-A28E-0004954E3154}"/>
              </a:ext>
            </a:extLst>
          </p:cNvPr>
          <p:cNvSpPr>
            <a:spLocks noGrp="1"/>
          </p:cNvSpPr>
          <p:nvPr>
            <p:ph idx="1"/>
          </p:nvPr>
        </p:nvSpPr>
        <p:spPr>
          <a:xfrm>
            <a:off x="161307" y="1738813"/>
            <a:ext cx="3366828" cy="3771961"/>
          </a:xfrm>
        </p:spPr>
        <p:txBody>
          <a:bodyPr>
            <a:noAutofit/>
          </a:bodyPr>
          <a:lstStyle/>
          <a:p>
            <a:r>
              <a:rPr lang="en-US" sz="1800" dirty="0">
                <a:latin typeface="Arial" panose="020B0604020202020204" pitchFamily="34" charset="0"/>
                <a:cs typeface="Arial" panose="020B0604020202020204" pitchFamily="34" charset="0"/>
              </a:rPr>
              <a:t>All foreign/territory-born Hispanic/Latino groups, regardless of age at immigration, have a cognitive performance disadvantage (at each Visit 1 and over time) relative to U.S.-born Hispanic/Latino adults</a:t>
            </a:r>
          </a:p>
          <a:p>
            <a:r>
              <a:rPr lang="en-US" sz="1800" dirty="0">
                <a:latin typeface="Arial" panose="020B0604020202020204" pitchFamily="34" charset="0"/>
                <a:cs typeface="Arial" panose="020B0604020202020204" pitchFamily="34" charset="0"/>
              </a:rPr>
              <a:t>Differences do not endure with the inclusion of covariates</a:t>
            </a:r>
          </a:p>
        </p:txBody>
      </p:sp>
      <p:pic>
        <p:nvPicPr>
          <p:cNvPr id="7" name="Picture 6">
            <a:extLst>
              <a:ext uri="{FF2B5EF4-FFF2-40B4-BE49-F238E27FC236}">
                <a16:creationId xmlns:a16="http://schemas.microsoft.com/office/drawing/2014/main" id="{195B84A6-A6F7-40D4-B6A8-6537FB435ACB}"/>
              </a:ext>
            </a:extLst>
          </p:cNvPr>
          <p:cNvPicPr>
            <a:picLocks noChangeAspect="1"/>
          </p:cNvPicPr>
          <p:nvPr/>
        </p:nvPicPr>
        <p:blipFill>
          <a:blip r:embed="rId3"/>
          <a:stretch>
            <a:fillRect/>
          </a:stretch>
        </p:blipFill>
        <p:spPr>
          <a:xfrm>
            <a:off x="3532473" y="1568515"/>
            <a:ext cx="8592152" cy="3978360"/>
          </a:xfrm>
          <a:prstGeom prst="rect">
            <a:avLst/>
          </a:prstGeom>
        </p:spPr>
      </p:pic>
    </p:spTree>
    <p:extLst>
      <p:ext uri="{BB962C8B-B14F-4D97-AF65-F5344CB8AC3E}">
        <p14:creationId xmlns:p14="http://schemas.microsoft.com/office/powerpoint/2010/main" val="4143121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5888-5754-E9A6-EA3B-904FF701A645}"/>
              </a:ext>
            </a:extLst>
          </p:cNvPr>
          <p:cNvSpPr>
            <a:spLocks noGrp="1"/>
          </p:cNvSpPr>
          <p:nvPr>
            <p:ph type="title"/>
          </p:nvPr>
        </p:nvSpPr>
        <p:spPr>
          <a:xfrm>
            <a:off x="201882" y="365125"/>
            <a:ext cx="4651170" cy="1325563"/>
          </a:xfrm>
        </p:spPr>
        <p:txBody>
          <a:bodyPr>
            <a:normAutofit/>
          </a:bodyPr>
          <a:lstStyle/>
          <a:p>
            <a:r>
              <a:rPr lang="en-US" dirty="0">
                <a:latin typeface="Arial" panose="020B0604020202020204" pitchFamily="34" charset="0"/>
                <a:cs typeface="Arial" panose="020B0604020202020204" pitchFamily="34" charset="0"/>
              </a:rPr>
              <a:t>Age at migration and cognition</a:t>
            </a:r>
          </a:p>
        </p:txBody>
      </p:sp>
      <p:sp>
        <p:nvSpPr>
          <p:cNvPr id="3" name="Content Placeholder 2">
            <a:extLst>
              <a:ext uri="{FF2B5EF4-FFF2-40B4-BE49-F238E27FC236}">
                <a16:creationId xmlns:a16="http://schemas.microsoft.com/office/drawing/2014/main" id="{9870A179-BD8A-1CA8-A28E-0004954E3154}"/>
              </a:ext>
            </a:extLst>
          </p:cNvPr>
          <p:cNvSpPr>
            <a:spLocks noGrp="1"/>
          </p:cNvSpPr>
          <p:nvPr>
            <p:ph idx="1"/>
          </p:nvPr>
        </p:nvSpPr>
        <p:spPr>
          <a:xfrm>
            <a:off x="363684" y="1826966"/>
            <a:ext cx="4327566" cy="4802187"/>
          </a:xfrm>
        </p:spPr>
        <p:txBody>
          <a:bodyPr>
            <a:normAutofit/>
          </a:bodyPr>
          <a:lstStyle/>
          <a:p>
            <a:r>
              <a:rPr lang="en-US" dirty="0">
                <a:latin typeface="Arial" panose="020B0604020202020204" pitchFamily="34" charset="0"/>
                <a:cs typeface="Arial" panose="020B0604020202020204" pitchFamily="34" charset="0"/>
              </a:rPr>
              <a:t>Differences are explained predominantly by Socioeconomic and Acculturation factors</a:t>
            </a:r>
          </a:p>
          <a:p>
            <a:r>
              <a:rPr lang="en-US" dirty="0">
                <a:latin typeface="Arial" panose="020B0604020202020204" pitchFamily="34" charset="0"/>
                <a:cs typeface="Arial" panose="020B0604020202020204" pitchFamily="34" charset="0"/>
              </a:rPr>
              <a:t>Acculturation may play larger role in cognitive score differences among individuals who migrated in their late teens and adulthood</a:t>
            </a: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92EE937-645B-3E3C-6051-3F0C43AAF657}"/>
              </a:ext>
            </a:extLst>
          </p:cNvPr>
          <p:cNvPicPr>
            <a:picLocks noChangeAspect="1"/>
          </p:cNvPicPr>
          <p:nvPr/>
        </p:nvPicPr>
        <p:blipFill>
          <a:blip r:embed="rId3"/>
          <a:stretch>
            <a:fillRect/>
          </a:stretch>
        </p:blipFill>
        <p:spPr>
          <a:xfrm>
            <a:off x="4853051" y="-8291"/>
            <a:ext cx="7216239" cy="6874581"/>
          </a:xfrm>
          <a:prstGeom prst="rect">
            <a:avLst/>
          </a:prstGeom>
        </p:spPr>
      </p:pic>
    </p:spTree>
    <p:extLst>
      <p:ext uri="{BB962C8B-B14F-4D97-AF65-F5344CB8AC3E}">
        <p14:creationId xmlns:p14="http://schemas.microsoft.com/office/powerpoint/2010/main" val="397532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58D0D3-BF52-87ED-1F1E-FC64D0408E7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directions</a:t>
            </a:r>
          </a:p>
        </p:txBody>
      </p:sp>
      <p:sp>
        <p:nvSpPr>
          <p:cNvPr id="8" name="Content Placeholder 7">
            <a:extLst>
              <a:ext uri="{FF2B5EF4-FFF2-40B4-BE49-F238E27FC236}">
                <a16:creationId xmlns:a16="http://schemas.microsoft.com/office/drawing/2014/main" id="{F43672F3-7D83-E640-F1AA-CD54EA53FEAA}"/>
              </a:ext>
            </a:extLst>
          </p:cNvPr>
          <p:cNvSpPr>
            <a:spLocks noGrp="1"/>
          </p:cNvSpPr>
          <p:nvPr>
            <p:ph idx="1"/>
          </p:nvPr>
        </p:nvSpPr>
        <p:spPr>
          <a:xfrm>
            <a:off x="838199" y="1825625"/>
            <a:ext cx="6047509" cy="4351338"/>
          </a:xfrm>
        </p:spPr>
        <p:txBody>
          <a:bodyPr>
            <a:normAutofit/>
          </a:bodyPr>
          <a:lstStyle/>
          <a:p>
            <a:r>
              <a:rPr lang="en-US" dirty="0"/>
              <a:t>Examine the combined associations among heritage, race/color, age at migration, and cognition</a:t>
            </a:r>
          </a:p>
          <a:p>
            <a:r>
              <a:rPr lang="en-US" dirty="0"/>
              <a:t>Investigate specific factors (e.g. bilingualism) that may connect acculturation to cognitive aging. </a:t>
            </a:r>
          </a:p>
          <a:p>
            <a:r>
              <a:rPr lang="en-US" dirty="0"/>
              <a:t>Include other markers of SES (e.g. home ownership) and change across life course</a:t>
            </a:r>
          </a:p>
        </p:txBody>
      </p:sp>
      <p:sp>
        <p:nvSpPr>
          <p:cNvPr id="26" name="Content Placeholder 2">
            <a:extLst>
              <a:ext uri="{FF2B5EF4-FFF2-40B4-BE49-F238E27FC236}">
                <a16:creationId xmlns:a16="http://schemas.microsoft.com/office/drawing/2014/main" id="{E72327E7-36FD-E600-0DCA-8BEDC04D6326}"/>
              </a:ext>
            </a:extLst>
          </p:cNvPr>
          <p:cNvSpPr txBox="1">
            <a:spLocks/>
          </p:cNvSpPr>
          <p:nvPr/>
        </p:nvSpPr>
        <p:spPr>
          <a:xfrm>
            <a:off x="1" y="1570775"/>
            <a:ext cx="5084064" cy="435133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defRPr/>
            </a:pPr>
            <a:endParaRPr lang="en-US" sz="2800" dirty="0">
              <a:solidFill>
                <a:srgbClr val="1F497D"/>
              </a:solidFill>
              <a:highlight>
                <a:srgbClr val="FFFF00"/>
              </a:highlight>
              <a:latin typeface="Franklin Gothic Book" panose="020B0503020102020204"/>
            </a:endParaRPr>
          </a:p>
        </p:txBody>
      </p:sp>
      <p:grpSp>
        <p:nvGrpSpPr>
          <p:cNvPr id="33" name="Group 32">
            <a:extLst>
              <a:ext uri="{FF2B5EF4-FFF2-40B4-BE49-F238E27FC236}">
                <a16:creationId xmlns:a16="http://schemas.microsoft.com/office/drawing/2014/main" id="{5B1A19C1-639B-E2F7-E4F2-6C9F7D1A41A0}"/>
              </a:ext>
            </a:extLst>
          </p:cNvPr>
          <p:cNvGrpSpPr/>
          <p:nvPr/>
        </p:nvGrpSpPr>
        <p:grpSpPr>
          <a:xfrm>
            <a:off x="6429256" y="1360231"/>
            <a:ext cx="4924544" cy="4605859"/>
            <a:chOff x="4059936" y="1316254"/>
            <a:chExt cx="4924544" cy="4605859"/>
          </a:xfrm>
        </p:grpSpPr>
        <p:grpSp>
          <p:nvGrpSpPr>
            <p:cNvPr id="27" name="Group 26">
              <a:extLst>
                <a:ext uri="{FF2B5EF4-FFF2-40B4-BE49-F238E27FC236}">
                  <a16:creationId xmlns:a16="http://schemas.microsoft.com/office/drawing/2014/main" id="{4B65679D-B99A-2D7E-50BD-086D11972536}"/>
                </a:ext>
              </a:extLst>
            </p:cNvPr>
            <p:cNvGrpSpPr/>
            <p:nvPr/>
          </p:nvGrpSpPr>
          <p:grpSpPr>
            <a:xfrm>
              <a:off x="4059936" y="1316254"/>
              <a:ext cx="4924544" cy="4605859"/>
              <a:chOff x="3922074" y="445452"/>
              <a:chExt cx="9071246" cy="6285016"/>
            </a:xfrm>
          </p:grpSpPr>
          <p:graphicFrame>
            <p:nvGraphicFramePr>
              <p:cNvPr id="28" name="Diagram 27">
                <a:extLst>
                  <a:ext uri="{FF2B5EF4-FFF2-40B4-BE49-F238E27FC236}">
                    <a16:creationId xmlns:a16="http://schemas.microsoft.com/office/drawing/2014/main" id="{A9DF6609-E83A-7712-0426-1BCDBEABC43C}"/>
                  </a:ext>
                </a:extLst>
              </p:cNvPr>
              <p:cNvGraphicFramePr/>
              <p:nvPr/>
            </p:nvGraphicFramePr>
            <p:xfrm>
              <a:off x="3922074" y="445452"/>
              <a:ext cx="9071246" cy="628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9" name="Group 28">
                <a:extLst>
                  <a:ext uri="{FF2B5EF4-FFF2-40B4-BE49-F238E27FC236}">
                    <a16:creationId xmlns:a16="http://schemas.microsoft.com/office/drawing/2014/main" id="{A1036720-1C52-021F-8CB5-254323E58414}"/>
                  </a:ext>
                </a:extLst>
              </p:cNvPr>
              <p:cNvGrpSpPr/>
              <p:nvPr/>
            </p:nvGrpSpPr>
            <p:grpSpPr>
              <a:xfrm>
                <a:off x="10181441" y="675074"/>
                <a:ext cx="2782003" cy="2326369"/>
                <a:chOff x="9854023" y="271871"/>
                <a:chExt cx="2782003" cy="2326369"/>
              </a:xfrm>
            </p:grpSpPr>
            <p:pic>
              <p:nvPicPr>
                <p:cNvPr id="30" name="Graphic 29" descr="Fuel outline">
                  <a:extLst>
                    <a:ext uri="{FF2B5EF4-FFF2-40B4-BE49-F238E27FC236}">
                      <a16:creationId xmlns:a16="http://schemas.microsoft.com/office/drawing/2014/main" id="{36EBA434-E896-DC59-34FF-92A61E3C2C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633587" flipH="1">
                  <a:off x="9854023" y="271871"/>
                  <a:ext cx="2782003" cy="2326369"/>
                </a:xfrm>
                <a:prstGeom prst="rect">
                  <a:avLst/>
                </a:prstGeom>
              </p:spPr>
            </p:pic>
            <p:sp>
              <p:nvSpPr>
                <p:cNvPr id="31" name="TextBox 30">
                  <a:extLst>
                    <a:ext uri="{FF2B5EF4-FFF2-40B4-BE49-F238E27FC236}">
                      <a16:creationId xmlns:a16="http://schemas.microsoft.com/office/drawing/2014/main" id="{8F015D14-4588-ECBC-DDEA-400CF0DED19B}"/>
                    </a:ext>
                  </a:extLst>
                </p:cNvPr>
                <p:cNvSpPr txBox="1"/>
                <p:nvPr/>
              </p:nvSpPr>
              <p:spPr>
                <a:xfrm rot="19713409">
                  <a:off x="10781332" y="998191"/>
                  <a:ext cx="1701994" cy="11339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glow rad="228600">
                          <a:schemeClr val="accent4">
                            <a:satMod val="175000"/>
                            <a:alpha val="40000"/>
                          </a:schemeClr>
                        </a:glow>
                      </a:effectLst>
                      <a:uLnTx/>
                      <a:uFillTx/>
                      <a:latin typeface="Franklin Gothic Book" panose="020B0503020102020204"/>
                      <a:cs typeface="Arial" charset="0"/>
                    </a:rPr>
                    <a:t>Culture and lifestyle</a:t>
                  </a:r>
                </a:p>
              </p:txBody>
            </p:sp>
          </p:grpSp>
        </p:grpSp>
        <p:sp>
          <p:nvSpPr>
            <p:cNvPr id="32" name="TextBox 31">
              <a:extLst>
                <a:ext uri="{FF2B5EF4-FFF2-40B4-BE49-F238E27FC236}">
                  <a16:creationId xmlns:a16="http://schemas.microsoft.com/office/drawing/2014/main" id="{10776A19-E96D-95FF-1E6F-BF830996661F}"/>
                </a:ext>
              </a:extLst>
            </p:cNvPr>
            <p:cNvSpPr txBox="1"/>
            <p:nvPr/>
          </p:nvSpPr>
          <p:spPr>
            <a:xfrm>
              <a:off x="6181344" y="2185416"/>
              <a:ext cx="1221784" cy="369332"/>
            </a:xfrm>
            <a:prstGeom prst="rect">
              <a:avLst/>
            </a:prstGeom>
            <a:noFill/>
          </p:spPr>
          <p:txBody>
            <a:bodyPr wrap="square" rtlCol="0">
              <a:spAutoFit/>
            </a:bodyPr>
            <a:lstStyle/>
            <a:p>
              <a:pPr fontAlgn="base">
                <a:spcBef>
                  <a:spcPct val="0"/>
                </a:spcBef>
                <a:spcAft>
                  <a:spcPct val="0"/>
                </a:spcAft>
              </a:pPr>
              <a:r>
                <a:rPr lang="en-US" dirty="0">
                  <a:solidFill>
                    <a:prstClr val="white"/>
                  </a:solidFill>
                  <a:latin typeface="Arial" charset="0"/>
                  <a:cs typeface="Arial" charset="0"/>
                </a:rPr>
                <a:t>Cognition</a:t>
              </a:r>
            </a:p>
          </p:txBody>
        </p:sp>
      </p:grpSp>
    </p:spTree>
    <p:extLst>
      <p:ext uri="{BB962C8B-B14F-4D97-AF65-F5344CB8AC3E}">
        <p14:creationId xmlns:p14="http://schemas.microsoft.com/office/powerpoint/2010/main" val="185543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FD7F-C337-4BA1-BBD4-E118F348A79D}"/>
              </a:ext>
            </a:extLst>
          </p:cNvPr>
          <p:cNvSpPr>
            <a:spLocks noGrp="1"/>
          </p:cNvSpPr>
          <p:nvPr>
            <p:ph type="title"/>
          </p:nvPr>
        </p:nvSpPr>
        <p:spPr>
          <a:xfrm>
            <a:off x="300930" y="365125"/>
            <a:ext cx="10515600" cy="1325563"/>
          </a:xfrm>
        </p:spPr>
        <p:txBody>
          <a:bodyPr/>
          <a:lstStyle/>
          <a:p>
            <a:r>
              <a:rPr lang="en-US" dirty="0">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F6E9E95B-4479-453F-870B-82D4D8ED530D}"/>
              </a:ext>
            </a:extLst>
          </p:cNvPr>
          <p:cNvSpPr>
            <a:spLocks noGrp="1"/>
          </p:cNvSpPr>
          <p:nvPr>
            <p:ph idx="1"/>
          </p:nvPr>
        </p:nvSpPr>
        <p:spPr>
          <a:xfrm>
            <a:off x="300930" y="1334489"/>
            <a:ext cx="10227212" cy="5158386"/>
          </a:xfrm>
        </p:spPr>
        <p:txBody>
          <a:bodyPr>
            <a:noAutofit/>
          </a:bodyPr>
          <a:lstStyle/>
          <a:p>
            <a:pPr>
              <a:lnSpc>
                <a:spcPct val="120000"/>
              </a:lnSpc>
              <a:spcBef>
                <a:spcPts val="0"/>
              </a:spcBef>
            </a:pPr>
            <a:r>
              <a:rPr lang="en-US" dirty="0">
                <a:latin typeface="Arial" panose="020B0604020202020204" pitchFamily="34" charset="0"/>
                <a:cs typeface="Arial" panose="020B0604020202020204" pitchFamily="34" charset="0"/>
              </a:rPr>
              <a:t>Special thanks to Dr. Wassim </a:t>
            </a:r>
            <a:r>
              <a:rPr lang="en-US" dirty="0" err="1">
                <a:latin typeface="Arial" panose="020B0604020202020204" pitchFamily="34" charset="0"/>
                <a:cs typeface="Arial" panose="020B0604020202020204" pitchFamily="34" charset="0"/>
              </a:rPr>
              <a:t>Tarraf</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Lehan</a:t>
            </a:r>
            <a:r>
              <a:rPr lang="en-US" dirty="0">
                <a:latin typeface="Arial" panose="020B0604020202020204" pitchFamily="34" charset="0"/>
                <a:cs typeface="Arial" panose="020B0604020202020204" pitchFamily="34" charset="0"/>
              </a:rPr>
              <a:t> Li for performing the data analysis</a:t>
            </a:r>
          </a:p>
          <a:p>
            <a:pPr>
              <a:lnSpc>
                <a:spcPct val="120000"/>
              </a:lnSpc>
              <a:spcBef>
                <a:spcPts val="0"/>
              </a:spcBef>
            </a:pPr>
            <a:r>
              <a:rPr lang="en-US" dirty="0">
                <a:latin typeface="Arial" panose="020B0604020202020204" pitchFamily="34" charset="0"/>
                <a:cs typeface="Arial" panose="020B0604020202020204" pitchFamily="34" charset="0"/>
              </a:rPr>
              <a:t>Dr. Dow &amp; Dr. Liu receive support from NIA grant R01AG064778</a:t>
            </a:r>
          </a:p>
          <a:p>
            <a:pPr>
              <a:lnSpc>
                <a:spcPct val="120000"/>
              </a:lnSpc>
              <a:spcBef>
                <a:spcPts val="0"/>
              </a:spcBef>
            </a:pPr>
            <a:r>
              <a:rPr lang="en-US" dirty="0">
                <a:latin typeface="Arial" panose="020B0604020202020204" pitchFamily="34" charset="0"/>
                <a:cs typeface="Arial" panose="020B0604020202020204" pitchFamily="34" charset="0"/>
              </a:rPr>
              <a:t>Dr. Stickel supported by NIH grants K08AG075351, L30AG074401, and U54CA267789</a:t>
            </a:r>
          </a:p>
          <a:p>
            <a:pPr>
              <a:lnSpc>
                <a:spcPct val="120000"/>
              </a:lnSpc>
              <a:spcBef>
                <a:spcPts val="0"/>
              </a:spcBef>
            </a:pPr>
            <a:r>
              <a:rPr lang="en-US" dirty="0">
                <a:latin typeface="Arial" panose="020B0604020202020204" pitchFamily="34" charset="0"/>
                <a:cs typeface="Arial" panose="020B0604020202020204" pitchFamily="34" charset="0"/>
              </a:rPr>
              <a:t>HCHS/SOL &amp; SOL-INCA:</a:t>
            </a:r>
          </a:p>
          <a:p>
            <a:pPr marL="800100" lvl="1" indent="-342900">
              <a:lnSpc>
                <a:spcPct val="120000"/>
              </a:lnSpc>
              <a:spcBef>
                <a:spcPts val="0"/>
              </a:spcBef>
            </a:pPr>
            <a:r>
              <a:rPr lang="en-US" dirty="0">
                <a:latin typeface="Arial" panose="020B0604020202020204" pitchFamily="34" charset="0"/>
                <a:cs typeface="Arial" panose="020B0604020202020204" pitchFamily="34" charset="0"/>
              </a:rPr>
              <a:t>SOL-INCA/MRI is supported by NIA grants P30AG059299, R01-AG048642, RF1 AG054548 and RF1 AG061022</a:t>
            </a:r>
          </a:p>
          <a:p>
            <a:pPr marL="800100" lvl="1" indent="-342900">
              <a:lnSpc>
                <a:spcPct val="120000"/>
              </a:lnSpc>
              <a:spcBef>
                <a:spcPts val="0"/>
              </a:spcBef>
            </a:pPr>
            <a:r>
              <a:rPr lang="en-US" dirty="0">
                <a:latin typeface="Arial" panose="020B0604020202020204" pitchFamily="34" charset="0"/>
                <a:cs typeface="Arial" panose="020B0604020202020204" pitchFamily="34" charset="0"/>
              </a:rPr>
              <a:t>HCHS/SOL is funded through NHLBI contracts N01: HC65233, HC65234, HC65235, HC65236, HC65237</a:t>
            </a:r>
          </a:p>
        </p:txBody>
      </p:sp>
      <p:pic>
        <p:nvPicPr>
          <p:cNvPr id="5" name="Picture 4">
            <a:extLst>
              <a:ext uri="{FF2B5EF4-FFF2-40B4-BE49-F238E27FC236}">
                <a16:creationId xmlns:a16="http://schemas.microsoft.com/office/drawing/2014/main" id="{77D0E278-278B-0385-158E-DC166ABEF54B}"/>
              </a:ext>
            </a:extLst>
          </p:cNvPr>
          <p:cNvPicPr>
            <a:picLocks noChangeAspect="1"/>
          </p:cNvPicPr>
          <p:nvPr/>
        </p:nvPicPr>
        <p:blipFill>
          <a:blip r:embed="rId2"/>
          <a:stretch>
            <a:fillRect/>
          </a:stretch>
        </p:blipFill>
        <p:spPr>
          <a:xfrm>
            <a:off x="9404523" y="21265"/>
            <a:ext cx="2808742" cy="1955967"/>
          </a:xfrm>
          <a:prstGeom prst="rect">
            <a:avLst/>
          </a:prstGeom>
        </p:spPr>
      </p:pic>
      <p:pic>
        <p:nvPicPr>
          <p:cNvPr id="6" name="Picture 5">
            <a:extLst>
              <a:ext uri="{FF2B5EF4-FFF2-40B4-BE49-F238E27FC236}">
                <a16:creationId xmlns:a16="http://schemas.microsoft.com/office/drawing/2014/main" id="{CF39329F-641A-55A2-E01D-600B830498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585" y="2321091"/>
            <a:ext cx="2412207" cy="1783075"/>
          </a:xfrm>
          <a:prstGeom prst="rect">
            <a:avLst/>
          </a:prstGeom>
        </p:spPr>
      </p:pic>
    </p:spTree>
    <p:extLst>
      <p:ext uri="{BB962C8B-B14F-4D97-AF65-F5344CB8AC3E}">
        <p14:creationId xmlns:p14="http://schemas.microsoft.com/office/powerpoint/2010/main" val="3216024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Shape 382"/>
          <p:cNvPicPr preferRelativeResize="0"/>
          <p:nvPr/>
        </p:nvPicPr>
        <p:blipFill rotWithShape="1">
          <a:blip r:embed="rId3">
            <a:alphaModFix/>
          </a:blip>
          <a:srcRect/>
          <a:stretch/>
        </p:blipFill>
        <p:spPr>
          <a:xfrm>
            <a:off x="1524000" y="0"/>
            <a:ext cx="9143998" cy="6858000"/>
          </a:xfrm>
          <a:prstGeom prst="rect">
            <a:avLst/>
          </a:prstGeom>
          <a:noFill/>
          <a:ln>
            <a:noFill/>
          </a:ln>
        </p:spPr>
      </p:pic>
      <p:sp>
        <p:nvSpPr>
          <p:cNvPr id="383" name="Shape 383"/>
          <p:cNvSpPr txBox="1">
            <a:spLocks noGrp="1"/>
          </p:cNvSpPr>
          <p:nvPr>
            <p:ph type="body" idx="1"/>
          </p:nvPr>
        </p:nvSpPr>
        <p:spPr>
          <a:xfrm>
            <a:off x="1981200" y="1237130"/>
            <a:ext cx="8229600" cy="4584370"/>
          </a:xfrm>
          <a:prstGeom prst="rect">
            <a:avLst/>
          </a:prstGeom>
          <a:noFill/>
          <a:ln>
            <a:noFill/>
          </a:ln>
        </p:spPr>
        <p:txBody>
          <a:bodyPr vert="horz" lIns="91425" tIns="45700" rIns="91425" bIns="45700" rtlCol="0" anchor="t" anchorCtr="0">
            <a:noAutofit/>
          </a:bodyPr>
          <a:lstStyle/>
          <a:p>
            <a:pPr marL="342900" indent="-342900" algn="ctr">
              <a:lnSpc>
                <a:spcPct val="100000"/>
              </a:lnSpc>
              <a:spcBef>
                <a:spcPts val="0"/>
              </a:spcBef>
              <a:buClr>
                <a:schemeClr val="dk1"/>
              </a:buClr>
              <a:buSzPct val="25000"/>
              <a:buNone/>
            </a:pPr>
            <a:r>
              <a:rPr lang="en-US" sz="7400" dirty="0">
                <a:solidFill>
                  <a:schemeClr val="dk1"/>
                </a:solidFill>
                <a:latin typeface="Arial" panose="020B0604020202020204" pitchFamily="34" charset="0"/>
                <a:ea typeface="Calibri"/>
                <a:cs typeface="Arial" panose="020B0604020202020204" pitchFamily="34" charset="0"/>
                <a:sym typeface="Calibri"/>
                <a:rtl val="0"/>
              </a:rPr>
              <a:t>Questions</a:t>
            </a:r>
          </a:p>
          <a:p>
            <a:pPr marL="0" indent="0">
              <a:lnSpc>
                <a:spcPct val="100000"/>
              </a:lnSpc>
              <a:spcBef>
                <a:spcPts val="640"/>
              </a:spcBef>
              <a:buClr>
                <a:srgbClr val="FF0000"/>
              </a:buClr>
              <a:buNone/>
            </a:pPr>
            <a:endParaRPr sz="3200" dirty="0">
              <a:solidFill>
                <a:srgbClr val="FF0000"/>
              </a:solidFill>
              <a:latin typeface="Calibri"/>
              <a:ea typeface="Calibri"/>
              <a:cs typeface="Calibri"/>
              <a:sym typeface="Calibri"/>
              <a:rtl val="0"/>
            </a:endParaRPr>
          </a:p>
        </p:txBody>
      </p:sp>
    </p:spTree>
    <p:extLst>
      <p:ext uri="{BB962C8B-B14F-4D97-AF65-F5344CB8AC3E}">
        <p14:creationId xmlns:p14="http://schemas.microsoft.com/office/powerpoint/2010/main" val="3660959581"/>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8C51-F630-C4D7-9CC6-63AF8C03A1BC}"/>
              </a:ext>
            </a:extLst>
          </p:cNvPr>
          <p:cNvSpPr>
            <a:spLocks noGrp="1"/>
          </p:cNvSpPr>
          <p:nvPr>
            <p:ph type="title"/>
          </p:nvPr>
        </p:nvSpPr>
        <p:spPr/>
        <p:txBody>
          <a:bodyPr/>
          <a:lstStyle/>
          <a:p>
            <a:r>
              <a:rPr lang="en-US" dirty="0"/>
              <a:t>   </a:t>
            </a:r>
          </a:p>
        </p:txBody>
      </p:sp>
      <p:sp>
        <p:nvSpPr>
          <p:cNvPr id="8" name="Content Placeholder 7">
            <a:extLst>
              <a:ext uri="{FF2B5EF4-FFF2-40B4-BE49-F238E27FC236}">
                <a16:creationId xmlns:a16="http://schemas.microsoft.com/office/drawing/2014/main" id="{9AAE7469-D52F-9649-3CFA-30E485CDF33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D60F5975-3DE8-E7B5-4DB4-96447B2D26BF}"/>
              </a:ext>
            </a:extLst>
          </p:cNvPr>
          <p:cNvPicPr>
            <a:picLocks noChangeAspect="1"/>
          </p:cNvPicPr>
          <p:nvPr/>
        </p:nvPicPr>
        <p:blipFill>
          <a:blip r:embed="rId2"/>
          <a:stretch>
            <a:fillRect/>
          </a:stretch>
        </p:blipFill>
        <p:spPr>
          <a:xfrm>
            <a:off x="3193409" y="0"/>
            <a:ext cx="5805182" cy="6858000"/>
          </a:xfrm>
          <a:prstGeom prst="rect">
            <a:avLst/>
          </a:prstGeom>
        </p:spPr>
      </p:pic>
    </p:spTree>
    <p:extLst>
      <p:ext uri="{BB962C8B-B14F-4D97-AF65-F5344CB8AC3E}">
        <p14:creationId xmlns:p14="http://schemas.microsoft.com/office/powerpoint/2010/main" val="295544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8EAE-D6E6-DC30-AF32-F6C14EB697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A2003B-52BB-9B2F-EF65-C272B7451F0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6013537-61D9-25AD-19E0-5EAC0013966C}"/>
              </a:ext>
            </a:extLst>
          </p:cNvPr>
          <p:cNvPicPr>
            <a:picLocks noChangeAspect="1"/>
          </p:cNvPicPr>
          <p:nvPr/>
        </p:nvPicPr>
        <p:blipFill>
          <a:blip r:embed="rId2"/>
          <a:stretch>
            <a:fillRect/>
          </a:stretch>
        </p:blipFill>
        <p:spPr>
          <a:xfrm>
            <a:off x="2676910" y="0"/>
            <a:ext cx="6838180" cy="6858000"/>
          </a:xfrm>
          <a:prstGeom prst="rect">
            <a:avLst/>
          </a:prstGeom>
        </p:spPr>
      </p:pic>
    </p:spTree>
    <p:extLst>
      <p:ext uri="{BB962C8B-B14F-4D97-AF65-F5344CB8AC3E}">
        <p14:creationId xmlns:p14="http://schemas.microsoft.com/office/powerpoint/2010/main" val="153217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3E0E1911-A304-BC13-5398-1AA4CE4BACAE}"/>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F78BD2FA-5001-0506-9FA5-E51307327A8D}"/>
              </a:ext>
            </a:extLst>
          </p:cNvPr>
          <p:cNvPicPr>
            <a:picLocks noChangeAspect="1"/>
          </p:cNvPicPr>
          <p:nvPr/>
        </p:nvPicPr>
        <p:blipFill>
          <a:blip r:embed="rId2"/>
          <a:srcRect l="52678" t="16196" r="2941" b="4745"/>
          <a:stretch>
            <a:fillRect/>
          </a:stretch>
        </p:blipFill>
        <p:spPr>
          <a:xfrm>
            <a:off x="719837" y="584028"/>
            <a:ext cx="10751559" cy="5386465"/>
          </a:xfrm>
          <a:prstGeom prst="rect">
            <a:avLst/>
          </a:prstGeom>
        </p:spPr>
      </p:pic>
    </p:spTree>
    <p:extLst>
      <p:ext uri="{BB962C8B-B14F-4D97-AF65-F5344CB8AC3E}">
        <p14:creationId xmlns:p14="http://schemas.microsoft.com/office/powerpoint/2010/main" val="2269404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10FE-D08F-C98D-B459-74B662E72890}"/>
              </a:ext>
            </a:extLst>
          </p:cNvPr>
          <p:cNvSpPr>
            <a:spLocks noGrp="1"/>
          </p:cNvSpPr>
          <p:nvPr>
            <p:ph type="title"/>
          </p:nvPr>
        </p:nvSpPr>
        <p:spPr/>
        <p:txBody>
          <a:bodyPr>
            <a:normAutofit/>
          </a:bodyPr>
          <a:lstStyle/>
          <a:p>
            <a:r>
              <a:rPr lang="en-US" altLang="en-US" sz="3600" dirty="0">
                <a:latin typeface="Arial" panose="020B0604020202020204" pitchFamily="34" charset="0"/>
                <a:cs typeface="Arial" panose="020B0604020202020204" pitchFamily="34" charset="0"/>
              </a:rPr>
              <a:t>HCHS/SOL Short Acculturation Scale for Hispanics (SASH) social and language subscales</a:t>
            </a:r>
            <a:endParaRPr lang="en-US" sz="3600" dirty="0"/>
          </a:p>
        </p:txBody>
      </p:sp>
      <p:sp>
        <p:nvSpPr>
          <p:cNvPr id="3" name="Content Placeholder 2">
            <a:extLst>
              <a:ext uri="{FF2B5EF4-FFF2-40B4-BE49-F238E27FC236}">
                <a16:creationId xmlns:a16="http://schemas.microsoft.com/office/drawing/2014/main" id="{34C5D3DF-EA77-6D09-1022-D7A02485B15B}"/>
              </a:ext>
            </a:extLst>
          </p:cNvPr>
          <p:cNvSpPr>
            <a:spLocks noGrp="1"/>
          </p:cNvSpPr>
          <p:nvPr>
            <p:ph idx="1"/>
          </p:nvPr>
        </p:nvSpPr>
        <p:spPr>
          <a:xfrm>
            <a:off x="1004047" y="1670909"/>
            <a:ext cx="10183905" cy="4821965"/>
          </a:xfrm>
        </p:spPr>
        <p:txBody>
          <a:bodyPr numCol="2">
            <a:normAutofit fontScale="25000" lnSpcReduction="20000"/>
          </a:bodyPr>
          <a:lstStyle/>
          <a:p>
            <a:pPr marL="0" indent="0">
              <a:lnSpc>
                <a:spcPct val="120000"/>
              </a:lnSpc>
              <a:spcBef>
                <a:spcPts val="0"/>
              </a:spcBef>
              <a:buNone/>
            </a:pPr>
            <a:r>
              <a:rPr lang="en-US" sz="6400" b="1" dirty="0"/>
              <a:t>Social Subscale (4 items)</a:t>
            </a:r>
            <a:endParaRPr lang="en-US" sz="6400" dirty="0"/>
          </a:p>
          <a:p>
            <a:pPr marL="0" indent="0">
              <a:lnSpc>
                <a:spcPct val="120000"/>
              </a:lnSpc>
              <a:spcBef>
                <a:spcPts val="0"/>
              </a:spcBef>
              <a:buNone/>
            </a:pPr>
            <a:endParaRPr lang="en-US" sz="6400" dirty="0"/>
          </a:p>
          <a:p>
            <a:pPr marL="0" indent="0">
              <a:lnSpc>
                <a:spcPct val="120000"/>
              </a:lnSpc>
              <a:spcBef>
                <a:spcPts val="0"/>
              </a:spcBef>
              <a:buNone/>
            </a:pPr>
            <a:r>
              <a:rPr lang="en-US" sz="6400" dirty="0"/>
              <a:t>1. Your close friends are…</a:t>
            </a:r>
          </a:p>
          <a:p>
            <a:pPr marL="457200" lvl="1" indent="0">
              <a:lnSpc>
                <a:spcPct val="120000"/>
              </a:lnSpc>
              <a:spcBef>
                <a:spcPts val="0"/>
              </a:spcBef>
              <a:buNone/>
            </a:pPr>
            <a:r>
              <a:rPr lang="en-US" sz="6400" dirty="0"/>
              <a:t>All Hispanic/Latino </a:t>
            </a:r>
          </a:p>
          <a:p>
            <a:pPr marL="457200" lvl="1" indent="0">
              <a:lnSpc>
                <a:spcPct val="120000"/>
              </a:lnSpc>
              <a:spcBef>
                <a:spcPts val="0"/>
              </a:spcBef>
              <a:buNone/>
            </a:pPr>
            <a:r>
              <a:rPr lang="en-US" sz="6400" dirty="0"/>
              <a:t>More Hispanic/Latino than non-Hispanic/non-Latino </a:t>
            </a:r>
          </a:p>
          <a:p>
            <a:pPr marL="457200" lvl="1" indent="0">
              <a:lnSpc>
                <a:spcPct val="120000"/>
              </a:lnSpc>
              <a:spcBef>
                <a:spcPts val="0"/>
              </a:spcBef>
              <a:buNone/>
            </a:pPr>
            <a:r>
              <a:rPr lang="en-US" sz="6400" dirty="0"/>
              <a:t>About half and half </a:t>
            </a:r>
          </a:p>
          <a:p>
            <a:pPr marL="457200" lvl="1" indent="0">
              <a:lnSpc>
                <a:spcPct val="120000"/>
              </a:lnSpc>
              <a:spcBef>
                <a:spcPts val="0"/>
              </a:spcBef>
              <a:buNone/>
            </a:pPr>
            <a:r>
              <a:rPr lang="en-US" sz="6400" dirty="0"/>
              <a:t>More non-Hispanic/non-Latino than Hispanic/Latino </a:t>
            </a:r>
          </a:p>
          <a:p>
            <a:pPr marL="457200" lvl="1" indent="0">
              <a:lnSpc>
                <a:spcPct val="120000"/>
              </a:lnSpc>
              <a:spcBef>
                <a:spcPts val="0"/>
              </a:spcBef>
              <a:buNone/>
            </a:pPr>
            <a:r>
              <a:rPr lang="en-US" sz="6400" dirty="0"/>
              <a:t>All non-Hispanic/non-Latino </a:t>
            </a:r>
          </a:p>
          <a:p>
            <a:pPr marL="0" indent="0">
              <a:lnSpc>
                <a:spcPct val="120000"/>
              </a:lnSpc>
              <a:spcBef>
                <a:spcPts val="0"/>
              </a:spcBef>
              <a:buNone/>
            </a:pPr>
            <a:r>
              <a:rPr lang="en-US" sz="6400" dirty="0"/>
              <a:t> </a:t>
            </a:r>
          </a:p>
          <a:p>
            <a:pPr marL="0" indent="0">
              <a:lnSpc>
                <a:spcPct val="120000"/>
              </a:lnSpc>
              <a:spcBef>
                <a:spcPts val="0"/>
              </a:spcBef>
              <a:buNone/>
            </a:pPr>
            <a:r>
              <a:rPr lang="en-US" sz="6400" dirty="0"/>
              <a:t>2. You prefer going to social gatherings/parties at which people are…</a:t>
            </a:r>
          </a:p>
          <a:p>
            <a:pPr marL="0" indent="0">
              <a:lnSpc>
                <a:spcPct val="120000"/>
              </a:lnSpc>
              <a:spcBef>
                <a:spcPts val="0"/>
              </a:spcBef>
              <a:buNone/>
            </a:pPr>
            <a:r>
              <a:rPr lang="en-US" sz="6400" dirty="0"/>
              <a:t> </a:t>
            </a:r>
          </a:p>
          <a:p>
            <a:pPr marL="0" indent="0">
              <a:lnSpc>
                <a:spcPct val="120000"/>
              </a:lnSpc>
              <a:spcBef>
                <a:spcPts val="0"/>
              </a:spcBef>
              <a:buNone/>
            </a:pPr>
            <a:r>
              <a:rPr lang="en-US" sz="6400" dirty="0"/>
              <a:t>3. The persons you visit or who visit you are…</a:t>
            </a:r>
          </a:p>
          <a:p>
            <a:pPr marL="0" indent="0">
              <a:lnSpc>
                <a:spcPct val="120000"/>
              </a:lnSpc>
              <a:spcBef>
                <a:spcPts val="0"/>
              </a:spcBef>
              <a:buNone/>
            </a:pPr>
            <a:r>
              <a:rPr lang="en-US" sz="6400" dirty="0"/>
              <a:t> </a:t>
            </a:r>
          </a:p>
          <a:p>
            <a:pPr marL="0" indent="0">
              <a:lnSpc>
                <a:spcPct val="120000"/>
              </a:lnSpc>
              <a:spcBef>
                <a:spcPts val="0"/>
              </a:spcBef>
              <a:buNone/>
            </a:pPr>
            <a:r>
              <a:rPr lang="en-US" sz="6400" dirty="0"/>
              <a:t>4. If you could choose your children’s friends you would want them to be…</a:t>
            </a:r>
          </a:p>
          <a:p>
            <a:pPr marL="0" indent="0">
              <a:lnSpc>
                <a:spcPct val="120000"/>
              </a:lnSpc>
              <a:spcBef>
                <a:spcPts val="0"/>
              </a:spcBef>
              <a:buNone/>
            </a:pPr>
            <a:endParaRPr lang="en-US" sz="6400" b="1" dirty="0"/>
          </a:p>
          <a:p>
            <a:pPr marL="0" indent="0">
              <a:lnSpc>
                <a:spcPct val="120000"/>
              </a:lnSpc>
              <a:spcBef>
                <a:spcPts val="0"/>
              </a:spcBef>
              <a:buNone/>
            </a:pPr>
            <a:endParaRPr lang="en-US" sz="6400" b="1" dirty="0"/>
          </a:p>
          <a:p>
            <a:pPr marL="0" indent="0">
              <a:lnSpc>
                <a:spcPct val="120000"/>
              </a:lnSpc>
              <a:spcBef>
                <a:spcPts val="0"/>
              </a:spcBef>
              <a:buNone/>
            </a:pPr>
            <a:endParaRPr lang="en-US" sz="6400" b="1" dirty="0"/>
          </a:p>
          <a:p>
            <a:pPr marL="0" indent="0">
              <a:lnSpc>
                <a:spcPct val="120000"/>
              </a:lnSpc>
              <a:spcBef>
                <a:spcPts val="0"/>
              </a:spcBef>
              <a:buNone/>
            </a:pPr>
            <a:endParaRPr lang="en-US" sz="6400" b="1" dirty="0"/>
          </a:p>
          <a:p>
            <a:pPr marL="0" indent="0">
              <a:lnSpc>
                <a:spcPct val="120000"/>
              </a:lnSpc>
              <a:spcBef>
                <a:spcPts val="0"/>
              </a:spcBef>
              <a:buNone/>
            </a:pPr>
            <a:endParaRPr lang="en-US" sz="6400" b="1" dirty="0"/>
          </a:p>
          <a:p>
            <a:pPr marL="0" indent="0">
              <a:lnSpc>
                <a:spcPct val="120000"/>
              </a:lnSpc>
              <a:spcBef>
                <a:spcPts val="0"/>
              </a:spcBef>
              <a:buNone/>
            </a:pPr>
            <a:r>
              <a:rPr lang="en-US" sz="6400" b="1" dirty="0"/>
              <a:t>Language Subscale (5 items)</a:t>
            </a:r>
            <a:endParaRPr lang="en-US" sz="6400" dirty="0"/>
          </a:p>
          <a:p>
            <a:pPr marL="0" indent="0">
              <a:lnSpc>
                <a:spcPct val="120000"/>
              </a:lnSpc>
              <a:spcBef>
                <a:spcPts val="0"/>
              </a:spcBef>
              <a:buNone/>
            </a:pPr>
            <a:r>
              <a:rPr lang="en-US" sz="6400" dirty="0"/>
              <a:t>Although you may speak many languages, the following questions refer to only English and Spanish.</a:t>
            </a:r>
          </a:p>
          <a:p>
            <a:pPr marL="0" indent="0">
              <a:lnSpc>
                <a:spcPct val="120000"/>
              </a:lnSpc>
              <a:spcBef>
                <a:spcPts val="0"/>
              </a:spcBef>
              <a:buNone/>
            </a:pPr>
            <a:r>
              <a:rPr lang="en-US" sz="6400" dirty="0"/>
              <a:t> </a:t>
            </a:r>
          </a:p>
          <a:p>
            <a:pPr marL="0" indent="0">
              <a:lnSpc>
                <a:spcPct val="120000"/>
              </a:lnSpc>
              <a:spcBef>
                <a:spcPts val="0"/>
              </a:spcBef>
              <a:buNone/>
            </a:pPr>
            <a:r>
              <a:rPr lang="en-US" sz="6400" dirty="0"/>
              <a:t>1. In general, what language(s) do you read and speak?</a:t>
            </a:r>
          </a:p>
          <a:p>
            <a:pPr marL="457200" lvl="1" indent="0">
              <a:lnSpc>
                <a:spcPct val="120000"/>
              </a:lnSpc>
              <a:spcBef>
                <a:spcPts val="0"/>
              </a:spcBef>
              <a:buNone/>
            </a:pPr>
            <a:r>
              <a:rPr lang="en-US" sz="6400" dirty="0"/>
              <a:t>Only Spanish </a:t>
            </a:r>
          </a:p>
          <a:p>
            <a:pPr marL="457200" lvl="1" indent="0">
              <a:lnSpc>
                <a:spcPct val="120000"/>
              </a:lnSpc>
              <a:spcBef>
                <a:spcPts val="0"/>
              </a:spcBef>
              <a:buNone/>
            </a:pPr>
            <a:r>
              <a:rPr lang="en-US" sz="6400" dirty="0"/>
              <a:t>Spanish better than English </a:t>
            </a:r>
          </a:p>
          <a:p>
            <a:pPr marL="457200" lvl="1" indent="0">
              <a:lnSpc>
                <a:spcPct val="120000"/>
              </a:lnSpc>
              <a:spcBef>
                <a:spcPts val="0"/>
              </a:spcBef>
              <a:buNone/>
            </a:pPr>
            <a:r>
              <a:rPr lang="en-US" sz="6400" dirty="0"/>
              <a:t>Both equally </a:t>
            </a:r>
          </a:p>
          <a:p>
            <a:pPr marL="457200" lvl="1" indent="0">
              <a:lnSpc>
                <a:spcPct val="120000"/>
              </a:lnSpc>
              <a:spcBef>
                <a:spcPts val="0"/>
              </a:spcBef>
              <a:buNone/>
            </a:pPr>
            <a:r>
              <a:rPr lang="en-US" sz="6400" dirty="0"/>
              <a:t>English better than Spanish </a:t>
            </a:r>
          </a:p>
          <a:p>
            <a:pPr marL="457200" lvl="1" indent="0">
              <a:lnSpc>
                <a:spcPct val="120000"/>
              </a:lnSpc>
              <a:spcBef>
                <a:spcPts val="0"/>
              </a:spcBef>
              <a:buNone/>
            </a:pPr>
            <a:r>
              <a:rPr lang="en-US" sz="6400" dirty="0"/>
              <a:t>Only English </a:t>
            </a:r>
          </a:p>
          <a:p>
            <a:pPr marL="0" indent="0">
              <a:lnSpc>
                <a:spcPct val="120000"/>
              </a:lnSpc>
              <a:spcBef>
                <a:spcPts val="0"/>
              </a:spcBef>
              <a:buNone/>
            </a:pPr>
            <a:r>
              <a:rPr lang="en-US" sz="6400" dirty="0"/>
              <a:t> </a:t>
            </a:r>
          </a:p>
          <a:p>
            <a:pPr marL="0" indent="0">
              <a:lnSpc>
                <a:spcPct val="120000"/>
              </a:lnSpc>
              <a:spcBef>
                <a:spcPts val="0"/>
              </a:spcBef>
              <a:buNone/>
            </a:pPr>
            <a:r>
              <a:rPr lang="en-US" sz="6400" dirty="0"/>
              <a:t>2. What was the language(s) you used as a child?</a:t>
            </a:r>
          </a:p>
          <a:p>
            <a:pPr marL="0" indent="0">
              <a:lnSpc>
                <a:spcPct val="120000"/>
              </a:lnSpc>
              <a:spcBef>
                <a:spcPts val="0"/>
              </a:spcBef>
              <a:buNone/>
            </a:pPr>
            <a:r>
              <a:rPr lang="en-US" sz="6400" dirty="0"/>
              <a:t> </a:t>
            </a:r>
          </a:p>
          <a:p>
            <a:pPr marL="0" indent="0">
              <a:lnSpc>
                <a:spcPct val="120000"/>
              </a:lnSpc>
              <a:spcBef>
                <a:spcPts val="0"/>
              </a:spcBef>
              <a:buNone/>
            </a:pPr>
            <a:r>
              <a:rPr lang="en-US" sz="6400" dirty="0"/>
              <a:t>3. What language(s) do you usually speak at home?</a:t>
            </a:r>
          </a:p>
          <a:p>
            <a:pPr marL="0" indent="0">
              <a:lnSpc>
                <a:spcPct val="120000"/>
              </a:lnSpc>
              <a:spcBef>
                <a:spcPts val="0"/>
              </a:spcBef>
              <a:buNone/>
            </a:pPr>
            <a:r>
              <a:rPr lang="en-US" sz="6400" dirty="0"/>
              <a:t> </a:t>
            </a:r>
          </a:p>
          <a:p>
            <a:pPr marL="0" indent="0">
              <a:lnSpc>
                <a:spcPct val="120000"/>
              </a:lnSpc>
              <a:spcBef>
                <a:spcPts val="0"/>
              </a:spcBef>
              <a:buNone/>
            </a:pPr>
            <a:r>
              <a:rPr lang="en-US" sz="6400" dirty="0"/>
              <a:t>4. In which language(s) do you usually think?</a:t>
            </a:r>
          </a:p>
          <a:p>
            <a:pPr marL="0" indent="0">
              <a:lnSpc>
                <a:spcPct val="120000"/>
              </a:lnSpc>
              <a:spcBef>
                <a:spcPts val="0"/>
              </a:spcBef>
              <a:buNone/>
            </a:pPr>
            <a:r>
              <a:rPr lang="en-US" sz="6400" dirty="0"/>
              <a:t> </a:t>
            </a:r>
          </a:p>
          <a:p>
            <a:pPr marL="0" indent="0">
              <a:lnSpc>
                <a:spcPct val="120000"/>
              </a:lnSpc>
              <a:spcBef>
                <a:spcPts val="0"/>
              </a:spcBef>
              <a:buNone/>
            </a:pPr>
            <a:r>
              <a:rPr lang="en-US" sz="6400" dirty="0"/>
              <a:t>5. In general, what language(s) are the movies, T.V. and radio programs you prefer to watch and listen to?</a:t>
            </a:r>
          </a:p>
          <a:p>
            <a:pPr marL="0" indent="0">
              <a:lnSpc>
                <a:spcPct val="120000"/>
              </a:lnSpc>
              <a:spcBef>
                <a:spcPts val="0"/>
              </a:spcBef>
              <a:buNone/>
            </a:pPr>
            <a:r>
              <a:rPr lang="en-US" b="1" dirty="0"/>
              <a:t> </a:t>
            </a:r>
            <a:endParaRPr lang="en-US" dirty="0"/>
          </a:p>
          <a:p>
            <a:pPr marL="0" indent="0">
              <a:buNone/>
            </a:pPr>
            <a:endParaRPr lang="en-US" dirty="0"/>
          </a:p>
        </p:txBody>
      </p:sp>
    </p:spTree>
    <p:extLst>
      <p:ext uri="{BB962C8B-B14F-4D97-AF65-F5344CB8AC3E}">
        <p14:creationId xmlns:p14="http://schemas.microsoft.com/office/powerpoint/2010/main" val="38145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B2EFD3-5A68-420A-10C0-AB20EBCFAD57}"/>
              </a:ext>
            </a:extLst>
          </p:cNvPr>
          <p:cNvSpPr txBox="1">
            <a:spLocks/>
          </p:cNvSpPr>
          <p:nvPr/>
        </p:nvSpPr>
        <p:spPr>
          <a:xfrm>
            <a:off x="838200" y="503288"/>
            <a:ext cx="9603275" cy="10492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Disclosures, disclaimers…</a:t>
            </a:r>
          </a:p>
        </p:txBody>
      </p:sp>
      <p:sp>
        <p:nvSpPr>
          <p:cNvPr id="5" name="Content Placeholder 2">
            <a:extLst>
              <a:ext uri="{FF2B5EF4-FFF2-40B4-BE49-F238E27FC236}">
                <a16:creationId xmlns:a16="http://schemas.microsoft.com/office/drawing/2014/main" id="{80B4FDA8-5956-7ADE-3247-8C1E2758AB16}"/>
              </a:ext>
            </a:extLst>
          </p:cNvPr>
          <p:cNvSpPr txBox="1">
            <a:spLocks/>
          </p:cNvSpPr>
          <p:nvPr/>
        </p:nvSpPr>
        <p:spPr>
          <a:xfrm>
            <a:off x="838200" y="1781712"/>
            <a:ext cx="9603275" cy="3294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600" dirty="0">
                <a:latin typeface="Arial" panose="020B0604020202020204" pitchFamily="34" charset="0"/>
                <a:cs typeface="Arial" panose="020B0604020202020204" pitchFamily="34" charset="0"/>
              </a:rPr>
              <a:t>No conflicts of interest to disclose</a:t>
            </a:r>
          </a:p>
          <a:p>
            <a:pPr>
              <a:lnSpc>
                <a:spcPct val="100000"/>
              </a:lnSpc>
            </a:pPr>
            <a:r>
              <a:rPr lang="en-US" sz="2600" dirty="0">
                <a:latin typeface="Arial" panose="020B0604020202020204" pitchFamily="34" charset="0"/>
                <a:cs typeface="Arial" panose="020B0604020202020204" pitchFamily="34" charset="0"/>
              </a:rPr>
              <a:t>We will be using the term “Latino” throughout</a:t>
            </a:r>
          </a:p>
          <a:p>
            <a:pPr>
              <a:lnSpc>
                <a:spcPct val="100000"/>
              </a:lnSpc>
            </a:pPr>
            <a:r>
              <a:rPr lang="en-US" sz="2600" dirty="0">
                <a:latin typeface="Arial" panose="020B0604020202020204" pitchFamily="34" charset="0"/>
                <a:cs typeface="Arial" panose="020B0604020202020204" pitchFamily="34" charset="0"/>
              </a:rPr>
              <a:t>Descriptions of data related to sex/gender will be in binary terms</a:t>
            </a:r>
          </a:p>
          <a:p>
            <a:pPr marL="0" indent="0">
              <a:lnSpc>
                <a:spcPct val="100000"/>
              </a:lnSpc>
              <a:buFont typeface="Arial" panose="020B0604020202020204" pitchFamily="34" charset="0"/>
              <a:buNone/>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0196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5881A9-56A2-D64A-AC19-82E24E9B6A03}"/>
              </a:ext>
            </a:extLst>
          </p:cNvPr>
          <p:cNvSpPr>
            <a:spLocks noGrp="1"/>
          </p:cNvSpPr>
          <p:nvPr>
            <p:ph type="title"/>
          </p:nvPr>
        </p:nvSpPr>
        <p:spPr>
          <a:xfrm>
            <a:off x="866312" y="536229"/>
            <a:ext cx="8218131" cy="1049235"/>
          </a:xfrm>
        </p:spPr>
        <p:txBody>
          <a:bodyPr>
            <a:normAutofit/>
          </a:bodyPr>
          <a:lstStyle/>
          <a:p>
            <a:r>
              <a:rPr lang="en-US" dirty="0">
                <a:latin typeface="Arial" panose="020B0604020202020204" pitchFamily="34" charset="0"/>
                <a:cs typeface="Arial" panose="020B0604020202020204" pitchFamily="34" charset="0"/>
              </a:rPr>
              <a:t>Background: Dementia</a:t>
            </a:r>
          </a:p>
        </p:txBody>
      </p:sp>
      <p:sp>
        <p:nvSpPr>
          <p:cNvPr id="5" name="Content Placeholder 4">
            <a:extLst>
              <a:ext uri="{FF2B5EF4-FFF2-40B4-BE49-F238E27FC236}">
                <a16:creationId xmlns:a16="http://schemas.microsoft.com/office/drawing/2014/main" id="{22668214-D8CF-3842-A3DE-4F9539F87A2F}"/>
              </a:ext>
            </a:extLst>
          </p:cNvPr>
          <p:cNvSpPr>
            <a:spLocks noGrp="1"/>
          </p:cNvSpPr>
          <p:nvPr>
            <p:ph idx="1"/>
          </p:nvPr>
        </p:nvSpPr>
        <p:spPr>
          <a:xfrm>
            <a:off x="866312" y="1743805"/>
            <a:ext cx="4341567" cy="4640949"/>
          </a:xfrm>
        </p:spPr>
        <p:txBody>
          <a:bodyPr>
            <a:noAutofit/>
          </a:bodyPr>
          <a:lstStyle/>
          <a:p>
            <a:pPr>
              <a:lnSpc>
                <a:spcPct val="100000"/>
              </a:lnSpc>
            </a:pPr>
            <a:r>
              <a:rPr lang="en-US" sz="2600" dirty="0">
                <a:latin typeface="Arial" panose="020B0604020202020204" pitchFamily="34" charset="0"/>
                <a:cs typeface="Arial" panose="020B0604020202020204" pitchFamily="34" charset="0"/>
              </a:rPr>
              <a:t>Dementias are characterized by cognitive declines that result poor daily functioning</a:t>
            </a:r>
          </a:p>
          <a:p>
            <a:pPr>
              <a:lnSpc>
                <a:spcPct val="100000"/>
              </a:lnSpc>
            </a:pPr>
            <a:r>
              <a:rPr lang="en-US" sz="2600" dirty="0">
                <a:latin typeface="Arial" panose="020B0604020202020204" pitchFamily="34" charset="0"/>
                <a:cs typeface="Arial" panose="020B0604020202020204" pitchFamily="34" charset="0"/>
              </a:rPr>
              <a:t>In 2018, U.S. dementia caregivers provided $233.9 billion worth of unpaid care </a:t>
            </a:r>
            <a:r>
              <a:rPr lang="en-US" sz="1700" dirty="0">
                <a:solidFill>
                  <a:schemeClr val="bg1">
                    <a:lumMod val="50000"/>
                  </a:schemeClr>
                </a:solidFill>
                <a:latin typeface="Arial" panose="020B0604020202020204" pitchFamily="34" charset="0"/>
                <a:cs typeface="Arial" panose="020B0604020202020204" pitchFamily="34" charset="0"/>
              </a:rPr>
              <a:t>(Alzheimer’s Association, 2019…Alzheimer’s &amp; Dementia)</a:t>
            </a:r>
          </a:p>
          <a:p>
            <a:pPr>
              <a:lnSpc>
                <a:spcPct val="100000"/>
              </a:lnSpc>
            </a:pPr>
            <a:endParaRPr lang="en-US" sz="2600"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95C3913-DD58-2441-A749-ED10C1E1ED32}"/>
              </a:ext>
            </a:extLst>
          </p:cNvPr>
          <p:cNvGrpSpPr/>
          <p:nvPr/>
        </p:nvGrpSpPr>
        <p:grpSpPr>
          <a:xfrm>
            <a:off x="5036262" y="818978"/>
            <a:ext cx="4996041" cy="3918830"/>
            <a:chOff x="6481903" y="-120256"/>
            <a:chExt cx="5386248" cy="4011771"/>
          </a:xfrm>
        </p:grpSpPr>
        <p:pic>
          <p:nvPicPr>
            <p:cNvPr id="7" name="Graphic 6" descr="Umbrella with solid fill">
              <a:extLst>
                <a:ext uri="{FF2B5EF4-FFF2-40B4-BE49-F238E27FC236}">
                  <a16:creationId xmlns:a16="http://schemas.microsoft.com/office/drawing/2014/main" id="{2555B77F-6991-E342-A2BF-2BF01E5D72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1903" y="-120256"/>
              <a:ext cx="5386248" cy="4011771"/>
            </a:xfrm>
            <a:prstGeom prst="rect">
              <a:avLst/>
            </a:prstGeom>
          </p:spPr>
        </p:pic>
        <p:sp>
          <p:nvSpPr>
            <p:cNvPr id="8" name="TextBox 7">
              <a:extLst>
                <a:ext uri="{FF2B5EF4-FFF2-40B4-BE49-F238E27FC236}">
                  <a16:creationId xmlns:a16="http://schemas.microsoft.com/office/drawing/2014/main" id="{2799AB06-044E-FB48-88BC-04CE69A6E3D0}"/>
                </a:ext>
              </a:extLst>
            </p:cNvPr>
            <p:cNvSpPr txBox="1"/>
            <p:nvPr/>
          </p:nvSpPr>
          <p:spPr>
            <a:xfrm>
              <a:off x="7932311" y="648265"/>
              <a:ext cx="2633472"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Dementia</a:t>
              </a:r>
            </a:p>
          </p:txBody>
        </p:sp>
        <p:sp>
          <p:nvSpPr>
            <p:cNvPr id="9" name="TextBox 8">
              <a:extLst>
                <a:ext uri="{FF2B5EF4-FFF2-40B4-BE49-F238E27FC236}">
                  <a16:creationId xmlns:a16="http://schemas.microsoft.com/office/drawing/2014/main" id="{1F1C2B44-4FFD-2741-88C9-9C07D9146CD4}"/>
                </a:ext>
              </a:extLst>
            </p:cNvPr>
            <p:cNvSpPr txBox="1"/>
            <p:nvPr/>
          </p:nvSpPr>
          <p:spPr>
            <a:xfrm>
              <a:off x="9632597" y="1636526"/>
              <a:ext cx="2018488" cy="707886"/>
            </a:xfrm>
            <a:prstGeom prst="rect">
              <a:avLst/>
            </a:prstGeom>
            <a:no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Lewy body dementia</a:t>
              </a:r>
            </a:p>
          </p:txBody>
        </p:sp>
        <p:sp>
          <p:nvSpPr>
            <p:cNvPr id="10" name="TextBox 9">
              <a:extLst>
                <a:ext uri="{FF2B5EF4-FFF2-40B4-BE49-F238E27FC236}">
                  <a16:creationId xmlns:a16="http://schemas.microsoft.com/office/drawing/2014/main" id="{CDCE74E4-4293-704B-83A9-4446CAEA0C56}"/>
                </a:ext>
              </a:extLst>
            </p:cNvPr>
            <p:cNvSpPr txBox="1"/>
            <p:nvPr/>
          </p:nvSpPr>
          <p:spPr>
            <a:xfrm>
              <a:off x="6481903" y="2620039"/>
              <a:ext cx="2403565" cy="707886"/>
            </a:xfrm>
            <a:prstGeom prst="rect">
              <a:avLst/>
            </a:prstGeom>
            <a:no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Frontotemporal dementias</a:t>
              </a:r>
            </a:p>
          </p:txBody>
        </p:sp>
        <p:grpSp>
          <p:nvGrpSpPr>
            <p:cNvPr id="11" name="Group 10">
              <a:extLst>
                <a:ext uri="{FF2B5EF4-FFF2-40B4-BE49-F238E27FC236}">
                  <a16:creationId xmlns:a16="http://schemas.microsoft.com/office/drawing/2014/main" id="{A3E3A294-B614-9544-AF81-AC890EED6289}"/>
                </a:ext>
              </a:extLst>
            </p:cNvPr>
            <p:cNvGrpSpPr/>
            <p:nvPr/>
          </p:nvGrpSpPr>
          <p:grpSpPr>
            <a:xfrm>
              <a:off x="6817816" y="1715709"/>
              <a:ext cx="1890223" cy="707886"/>
              <a:chOff x="6817816" y="1715709"/>
              <a:chExt cx="1890223" cy="707886"/>
            </a:xfrm>
          </p:grpSpPr>
          <p:sp>
            <p:nvSpPr>
              <p:cNvPr id="15" name="TextBox 14">
                <a:extLst>
                  <a:ext uri="{FF2B5EF4-FFF2-40B4-BE49-F238E27FC236}">
                    <a16:creationId xmlns:a16="http://schemas.microsoft.com/office/drawing/2014/main" id="{8CBAF8D6-D96D-2E48-8083-FE1DD5AEB2BD}"/>
                  </a:ext>
                </a:extLst>
              </p:cNvPr>
              <p:cNvSpPr txBox="1"/>
              <p:nvPr/>
            </p:nvSpPr>
            <p:spPr>
              <a:xfrm>
                <a:off x="6817816" y="1715709"/>
                <a:ext cx="1890223" cy="707886"/>
              </a:xfrm>
              <a:prstGeom prst="rect">
                <a:avLst/>
              </a:prstGeom>
              <a:no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Alzheimer’s disease</a:t>
                </a:r>
              </a:p>
            </p:txBody>
          </p:sp>
          <p:sp>
            <p:nvSpPr>
              <p:cNvPr id="16" name="Oval 15">
                <a:extLst>
                  <a:ext uri="{FF2B5EF4-FFF2-40B4-BE49-F238E27FC236}">
                    <a16:creationId xmlns:a16="http://schemas.microsoft.com/office/drawing/2014/main" id="{C5CDDF79-5015-104E-A15D-8F76129B646A}"/>
                  </a:ext>
                </a:extLst>
              </p:cNvPr>
              <p:cNvSpPr/>
              <p:nvPr/>
            </p:nvSpPr>
            <p:spPr>
              <a:xfrm>
                <a:off x="6817816" y="1755380"/>
                <a:ext cx="1829986" cy="61377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A353F2BC-9449-2642-A76B-40046180DFA0}"/>
                </a:ext>
              </a:extLst>
            </p:cNvPr>
            <p:cNvGrpSpPr/>
            <p:nvPr/>
          </p:nvGrpSpPr>
          <p:grpSpPr>
            <a:xfrm>
              <a:off x="9349405" y="2261523"/>
              <a:ext cx="1612763" cy="707886"/>
              <a:chOff x="9910675" y="1359088"/>
              <a:chExt cx="1612763" cy="707886"/>
            </a:xfrm>
          </p:grpSpPr>
          <p:sp>
            <p:nvSpPr>
              <p:cNvPr id="13" name="TextBox 12">
                <a:extLst>
                  <a:ext uri="{FF2B5EF4-FFF2-40B4-BE49-F238E27FC236}">
                    <a16:creationId xmlns:a16="http://schemas.microsoft.com/office/drawing/2014/main" id="{36EEC83A-2DD9-D742-B2F0-B930DDF8C641}"/>
                  </a:ext>
                </a:extLst>
              </p:cNvPr>
              <p:cNvSpPr txBox="1"/>
              <p:nvPr/>
            </p:nvSpPr>
            <p:spPr>
              <a:xfrm>
                <a:off x="9974473" y="1359088"/>
                <a:ext cx="1442040" cy="707886"/>
              </a:xfrm>
              <a:prstGeom prst="rect">
                <a:avLst/>
              </a:prstGeom>
              <a:no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Vascular dementia</a:t>
                </a:r>
              </a:p>
            </p:txBody>
          </p:sp>
          <p:sp>
            <p:nvSpPr>
              <p:cNvPr id="14" name="Oval 13">
                <a:extLst>
                  <a:ext uri="{FF2B5EF4-FFF2-40B4-BE49-F238E27FC236}">
                    <a16:creationId xmlns:a16="http://schemas.microsoft.com/office/drawing/2014/main" id="{A8BE867D-44DA-6A40-ACCC-48906A3CDAF0}"/>
                  </a:ext>
                </a:extLst>
              </p:cNvPr>
              <p:cNvSpPr/>
              <p:nvPr/>
            </p:nvSpPr>
            <p:spPr>
              <a:xfrm>
                <a:off x="9910675" y="1408820"/>
                <a:ext cx="1612763" cy="61377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pic>
        <p:nvPicPr>
          <p:cNvPr id="24" name="Picture 23" descr="Diagram&#10;&#10;Description automatically generated">
            <a:extLst>
              <a:ext uri="{FF2B5EF4-FFF2-40B4-BE49-F238E27FC236}">
                <a16:creationId xmlns:a16="http://schemas.microsoft.com/office/drawing/2014/main" id="{451C6430-19FC-194A-A4D6-0B2BAC45DEB3}"/>
              </a:ext>
            </a:extLst>
          </p:cNvPr>
          <p:cNvPicPr>
            <a:picLocks noChangeAspect="1"/>
          </p:cNvPicPr>
          <p:nvPr/>
        </p:nvPicPr>
        <p:blipFill rotWithShape="1">
          <a:blip r:embed="rId5"/>
          <a:srcRect l="5376" r="2927" b="15064"/>
          <a:stretch/>
        </p:blipFill>
        <p:spPr>
          <a:xfrm>
            <a:off x="9860686" y="-1"/>
            <a:ext cx="1993899" cy="6166387"/>
          </a:xfrm>
          <a:prstGeom prst="rect">
            <a:avLst/>
          </a:prstGeom>
        </p:spPr>
      </p:pic>
      <p:sp>
        <p:nvSpPr>
          <p:cNvPr id="25" name="TextBox 24">
            <a:extLst>
              <a:ext uri="{FF2B5EF4-FFF2-40B4-BE49-F238E27FC236}">
                <a16:creationId xmlns:a16="http://schemas.microsoft.com/office/drawing/2014/main" id="{CB4477B2-BA01-8D42-9D0B-D705A14FE2A2}"/>
              </a:ext>
            </a:extLst>
          </p:cNvPr>
          <p:cNvSpPr txBox="1"/>
          <p:nvPr/>
        </p:nvSpPr>
        <p:spPr>
          <a:xfrm>
            <a:off x="9835285" y="6166386"/>
            <a:ext cx="1993900" cy="646331"/>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AD Education &amp; Referral Center, National Institute on Aging</a:t>
            </a:r>
          </a:p>
        </p:txBody>
      </p:sp>
    </p:spTree>
    <p:extLst>
      <p:ext uri="{BB962C8B-B14F-4D97-AF65-F5344CB8AC3E}">
        <p14:creationId xmlns:p14="http://schemas.microsoft.com/office/powerpoint/2010/main" val="329017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60F17C-6AD7-904D-8178-8A87E84D173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Background: Hispanic/Latino dementia risk</a:t>
            </a:r>
            <a:endParaRPr lang="en-US" dirty="0"/>
          </a:p>
        </p:txBody>
      </p:sp>
      <p:sp>
        <p:nvSpPr>
          <p:cNvPr id="6" name="Subtitle 2">
            <a:extLst>
              <a:ext uri="{FF2B5EF4-FFF2-40B4-BE49-F238E27FC236}">
                <a16:creationId xmlns:a16="http://schemas.microsoft.com/office/drawing/2014/main" id="{9BB98D70-CCE0-B44C-9C24-46C455FC0C85}"/>
              </a:ext>
            </a:extLst>
          </p:cNvPr>
          <p:cNvSpPr>
            <a:spLocks noGrp="1"/>
          </p:cNvSpPr>
          <p:nvPr>
            <p:ph idx="1"/>
          </p:nvPr>
        </p:nvSpPr>
        <p:spPr>
          <a:xfrm>
            <a:off x="1130269" y="2002559"/>
            <a:ext cx="9603275" cy="4152832"/>
          </a:xfrm>
        </p:spPr>
        <p:txBody>
          <a:bodyPr>
            <a:noAutofit/>
          </a:bodyPr>
          <a:lstStyle/>
          <a:p>
            <a:pPr marL="342900" indent="-342900">
              <a:lnSpc>
                <a:spcPct val="100000"/>
              </a:lnSpc>
              <a:spcBef>
                <a:spcPts val="0"/>
              </a:spcBef>
              <a:spcAft>
                <a:spcPts val="1800"/>
              </a:spcAft>
            </a:pPr>
            <a:r>
              <a:rPr lang="en-US" sz="2600" dirty="0">
                <a:latin typeface="Arial" panose="020B0604020202020204" pitchFamily="34" charset="0"/>
                <a:cs typeface="Arial" panose="020B0604020202020204" pitchFamily="34" charset="0"/>
              </a:rPr>
              <a:t>Hispanic/Latino individuals are projected to make up over 20% of the U.S. older adult population by 2060</a:t>
            </a:r>
            <a:r>
              <a:rPr lang="en-US" sz="2600" dirty="0">
                <a:solidFill>
                  <a:schemeClr val="bg1">
                    <a:lumMod val="50000"/>
                  </a:schemeClr>
                </a:solidFill>
                <a:latin typeface="Arial" panose="020B0604020202020204" pitchFamily="34" charset="0"/>
                <a:cs typeface="Arial" panose="020B0604020202020204" pitchFamily="34" charset="0"/>
              </a:rPr>
              <a:t> </a:t>
            </a:r>
            <a:r>
              <a:rPr lang="en-US" sz="1700" dirty="0">
                <a:solidFill>
                  <a:schemeClr val="bg1">
                    <a:lumMod val="50000"/>
                  </a:schemeClr>
                </a:solidFill>
                <a:latin typeface="Arial" panose="020B0604020202020204" pitchFamily="34" charset="0"/>
                <a:cs typeface="Arial" panose="020B0604020202020204" pitchFamily="34" charset="0"/>
              </a:rPr>
              <a:t>(Census Bureau, 2021)</a:t>
            </a:r>
          </a:p>
          <a:p>
            <a:pPr marL="342900" indent="-342900">
              <a:lnSpc>
                <a:spcPct val="100000"/>
              </a:lnSpc>
              <a:spcBef>
                <a:spcPts val="0"/>
              </a:spcBef>
              <a:spcAft>
                <a:spcPts val="600"/>
              </a:spcAft>
              <a:buFont typeface="Arial" panose="020B0604020202020204" pitchFamily="34" charset="0"/>
              <a:buChar char="•"/>
            </a:pPr>
            <a:r>
              <a:rPr lang="en-US" sz="2600" dirty="0">
                <a:latin typeface="Arial" panose="020B0604020202020204" pitchFamily="34" charset="0"/>
                <a:cs typeface="Arial" panose="020B0604020202020204" pitchFamily="34" charset="0"/>
              </a:rPr>
              <a:t>Hispanic/Latino adults are projected to have the largest increase in dementia cases by 2060 </a:t>
            </a:r>
            <a:r>
              <a:rPr lang="en-US" sz="1700" dirty="0">
                <a:solidFill>
                  <a:schemeClr val="bg1">
                    <a:lumMod val="50000"/>
                  </a:schemeClr>
                </a:solidFill>
                <a:latin typeface="Arial" panose="020B0604020202020204" pitchFamily="34" charset="0"/>
                <a:cs typeface="Arial" panose="020B0604020202020204" pitchFamily="34" charset="0"/>
              </a:rPr>
              <a:t>(Matthews et al., 2019…</a:t>
            </a:r>
            <a:r>
              <a:rPr lang="en-US" sz="1700" i="1" dirty="0">
                <a:solidFill>
                  <a:schemeClr val="bg1">
                    <a:lumMod val="50000"/>
                  </a:schemeClr>
                </a:solidFill>
                <a:latin typeface="Arial" panose="020B0604020202020204" pitchFamily="34" charset="0"/>
                <a:cs typeface="Arial" panose="020B0604020202020204" pitchFamily="34" charset="0"/>
              </a:rPr>
              <a:t>Alzheimer’s &amp; Dementia</a:t>
            </a:r>
            <a:r>
              <a:rPr lang="en-US" sz="1700" dirty="0">
                <a:solidFill>
                  <a:schemeClr val="bg1">
                    <a:lumMod val="50000"/>
                  </a:schemeClr>
                </a:solidFill>
                <a:latin typeface="Arial" panose="020B0604020202020204" pitchFamily="34" charset="0"/>
                <a:cs typeface="Arial" panose="020B0604020202020204" pitchFamily="34" charset="0"/>
              </a:rPr>
              <a:t>)</a:t>
            </a:r>
          </a:p>
          <a:p>
            <a:pPr marL="800100" lvl="1" indent="-342900">
              <a:lnSpc>
                <a:spcPct val="100000"/>
              </a:lnSpc>
              <a:spcBef>
                <a:spcPts val="0"/>
              </a:spcBef>
              <a:spcAft>
                <a:spcPts val="600"/>
              </a:spcAft>
            </a:pPr>
            <a:r>
              <a:rPr lang="en-US" sz="2200" dirty="0">
                <a:latin typeface="Arial" panose="020B0604020202020204" pitchFamily="34" charset="0"/>
                <a:cs typeface="Arial" panose="020B0604020202020204" pitchFamily="34" charset="0"/>
              </a:rPr>
              <a:t>Population growth + health disparities</a:t>
            </a:r>
          </a:p>
          <a:p>
            <a:pPr marL="800100" lvl="1" indent="-342900">
              <a:lnSpc>
                <a:spcPct val="100000"/>
              </a:lnSpc>
              <a:spcBef>
                <a:spcPts val="0"/>
              </a:spcBef>
              <a:spcAft>
                <a:spcPts val="600"/>
              </a:spcAft>
            </a:pPr>
            <a:r>
              <a:rPr lang="en-US" sz="2200" dirty="0">
                <a:latin typeface="Arial" panose="020B0604020202020204" pitchFamily="34" charset="0"/>
                <a:cs typeface="Arial" panose="020B0604020202020204" pitchFamily="34" charset="0"/>
              </a:rPr>
              <a:t>Risk factors for dementia are not always the same across or within racial/ethnic groups </a:t>
            </a:r>
            <a:r>
              <a:rPr lang="en-US" sz="1700" dirty="0">
                <a:solidFill>
                  <a:schemeClr val="bg1">
                    <a:lumMod val="50000"/>
                  </a:schemeClr>
                </a:solidFill>
                <a:latin typeface="Arial" panose="020B0604020202020204" pitchFamily="34" charset="0"/>
                <a:cs typeface="Arial" panose="020B0604020202020204" pitchFamily="34" charset="0"/>
              </a:rPr>
              <a:t>(</a:t>
            </a:r>
            <a:r>
              <a:rPr lang="en-US" sz="1700" dirty="0" err="1">
                <a:solidFill>
                  <a:schemeClr val="bg1">
                    <a:lumMod val="50000"/>
                  </a:schemeClr>
                </a:solidFill>
                <a:latin typeface="Arial" panose="020B0604020202020204" pitchFamily="34" charset="0"/>
                <a:cs typeface="Arial" panose="020B0604020202020204" pitchFamily="34" charset="0"/>
              </a:rPr>
              <a:t>Granot</a:t>
            </a:r>
            <a:r>
              <a:rPr lang="en-US" sz="1700" dirty="0">
                <a:solidFill>
                  <a:schemeClr val="bg1">
                    <a:lumMod val="50000"/>
                  </a:schemeClr>
                </a:solidFill>
                <a:latin typeface="Arial" panose="020B0604020202020204" pitchFamily="34" charset="0"/>
                <a:cs typeface="Arial" panose="020B0604020202020204" pitchFamily="34" charset="0"/>
              </a:rPr>
              <a:t>-Hershkovitz et al. (2020)…</a:t>
            </a:r>
            <a:r>
              <a:rPr lang="en-US" sz="1700" i="1" dirty="0">
                <a:solidFill>
                  <a:schemeClr val="bg1">
                    <a:lumMod val="50000"/>
                  </a:schemeClr>
                </a:solidFill>
                <a:latin typeface="Arial" panose="020B0604020202020204" pitchFamily="34" charset="0"/>
                <a:cs typeface="Arial" panose="020B0604020202020204" pitchFamily="34" charset="0"/>
              </a:rPr>
              <a:t>Alzheimer’s &amp; Dementia; </a:t>
            </a:r>
            <a:r>
              <a:rPr lang="en-US" sz="1700" dirty="0" err="1">
                <a:solidFill>
                  <a:schemeClr val="bg1">
                    <a:lumMod val="50000"/>
                  </a:schemeClr>
                </a:solidFill>
                <a:latin typeface="Arial" panose="020B0604020202020204" pitchFamily="34" charset="0"/>
                <a:cs typeface="Arial" panose="020B0604020202020204" pitchFamily="34" charset="0"/>
              </a:rPr>
              <a:t>Stickel</a:t>
            </a:r>
            <a:r>
              <a:rPr lang="en-US" sz="1700" dirty="0">
                <a:solidFill>
                  <a:schemeClr val="bg1">
                    <a:lumMod val="50000"/>
                  </a:schemeClr>
                </a:solidFill>
                <a:latin typeface="Arial" panose="020B0604020202020204" pitchFamily="34" charset="0"/>
                <a:cs typeface="Arial" panose="020B0604020202020204" pitchFamily="34" charset="0"/>
              </a:rPr>
              <a:t> et al., 2021…</a:t>
            </a:r>
            <a:r>
              <a:rPr lang="en-US" sz="1700" i="1" dirty="0">
                <a:solidFill>
                  <a:schemeClr val="bg1">
                    <a:lumMod val="50000"/>
                  </a:schemeClr>
                </a:solidFill>
                <a:latin typeface="Arial" panose="020B0604020202020204" pitchFamily="34" charset="0"/>
                <a:cs typeface="Arial" panose="020B0604020202020204" pitchFamily="34" charset="0"/>
              </a:rPr>
              <a:t>Frontiers in Aging Neuroscience</a:t>
            </a:r>
            <a:r>
              <a:rPr lang="en-US" sz="1700" dirty="0">
                <a:solidFill>
                  <a:schemeClr val="bg1">
                    <a:lumMod val="50000"/>
                  </a:schemeClr>
                </a:solidFill>
                <a:latin typeface="Arial" panose="020B0604020202020204" pitchFamily="34" charset="0"/>
                <a:cs typeface="Arial" panose="020B0604020202020204" pitchFamily="34" charset="0"/>
              </a:rPr>
              <a:t>)</a:t>
            </a:r>
          </a:p>
          <a:p>
            <a:pPr>
              <a:lnSpc>
                <a:spcPct val="100000"/>
              </a:lnSpc>
              <a:spcBef>
                <a:spcPts val="0"/>
              </a:spcBef>
              <a:spcAft>
                <a:spcPts val="1200"/>
              </a:spcAft>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72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86F6-E832-4391-97BA-F5377FC4BD3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Background: age at migration</a:t>
            </a:r>
          </a:p>
        </p:txBody>
      </p:sp>
      <p:sp>
        <p:nvSpPr>
          <p:cNvPr id="3" name="Content Placeholder 2">
            <a:extLst>
              <a:ext uri="{FF2B5EF4-FFF2-40B4-BE49-F238E27FC236}">
                <a16:creationId xmlns:a16="http://schemas.microsoft.com/office/drawing/2014/main" id="{43718580-9DAD-4E90-9C68-6ADFD9D2751E}"/>
              </a:ext>
            </a:extLst>
          </p:cNvPr>
          <p:cNvSpPr>
            <a:spLocks noGrp="1"/>
          </p:cNvSpPr>
          <p:nvPr>
            <p:ph idx="1"/>
          </p:nvPr>
        </p:nvSpPr>
        <p:spPr/>
        <p:txBody>
          <a:bodyPr>
            <a:normAutofit/>
          </a:bodyPr>
          <a:lstStyle/>
          <a:p>
            <a:r>
              <a:rPr lang="en-US" sz="2600" b="0" i="0" u="none" strike="noStrike" baseline="0" dirty="0">
                <a:solidFill>
                  <a:srgbClr val="000000"/>
                </a:solidFill>
                <a:latin typeface="Arial" panose="020B0604020202020204" pitchFamily="34" charset="0"/>
                <a:cs typeface="Arial" panose="020B0604020202020204" pitchFamily="34" charset="0"/>
              </a:rPr>
              <a:t>Migration is a major life course event which may affect health in later life </a:t>
            </a:r>
            <a:r>
              <a:rPr lang="en-US" sz="1700" b="0" i="0" u="none" strike="noStrike" baseline="0" dirty="0">
                <a:solidFill>
                  <a:schemeClr val="bg2">
                    <a:lumMod val="50000"/>
                  </a:schemeClr>
                </a:solidFill>
                <a:latin typeface="Arial" panose="020B0604020202020204" pitchFamily="34" charset="0"/>
                <a:cs typeface="Arial" panose="020B0604020202020204" pitchFamily="34" charset="0"/>
              </a:rPr>
              <a:t>(Alcántara et al., 2014; Sangalang et al., 2019; Torres &amp; Wallace, 2013) </a:t>
            </a:r>
            <a:r>
              <a:rPr lang="en-US" sz="2700" b="0" i="0" u="none" strike="noStrike" baseline="0" dirty="0">
                <a:solidFill>
                  <a:srgbClr val="000000"/>
                </a:solidFill>
                <a:latin typeface="Arial" panose="020B0604020202020204" pitchFamily="34" charset="0"/>
                <a:cs typeface="Arial" panose="020B0604020202020204" pitchFamily="34" charset="0"/>
              </a:rPr>
              <a:t>but under-researched with regards to dementia</a:t>
            </a:r>
            <a:endParaRPr lang="en-US" sz="1800" b="0" i="0" u="none" strike="noStrike" baseline="0" dirty="0">
              <a:solidFill>
                <a:srgbClr val="000000"/>
              </a:solidFill>
              <a:latin typeface="Arial" panose="020B0604020202020204" pitchFamily="34" charset="0"/>
              <a:cs typeface="Arial" panose="020B0604020202020204" pitchFamily="34" charset="0"/>
            </a:endParaRPr>
          </a:p>
          <a:p>
            <a:r>
              <a:rPr lang="en-US" sz="2600" b="0" i="0" u="none" strike="noStrike" baseline="0" dirty="0">
                <a:solidFill>
                  <a:srgbClr val="000000"/>
                </a:solidFill>
                <a:latin typeface="Arial" panose="020B0604020202020204" pitchFamily="34" charset="0"/>
                <a:cs typeface="Arial" panose="020B0604020202020204" pitchFamily="34" charset="0"/>
              </a:rPr>
              <a:t>Age at migration allows us to operationalize a life course perspective of migration and health. </a:t>
            </a:r>
          </a:p>
          <a:p>
            <a:pPr lvl="1"/>
            <a:r>
              <a:rPr lang="en-US" sz="2200" dirty="0">
                <a:solidFill>
                  <a:srgbClr val="000000"/>
                </a:solidFill>
                <a:latin typeface="Arial" panose="020B0604020202020204" pitchFamily="34" charset="0"/>
                <a:cs typeface="Arial" panose="020B0604020202020204" pitchFamily="34" charset="0"/>
              </a:rPr>
              <a:t>Healthy migrant hypothesis</a:t>
            </a:r>
            <a:endParaRPr lang="en-US" sz="2200" b="0" i="0" u="none" strike="noStrike" baseline="0" dirty="0">
              <a:solidFill>
                <a:srgbClr val="000000"/>
              </a:solidFill>
              <a:latin typeface="Arial" panose="020B0604020202020204" pitchFamily="34" charset="0"/>
              <a:cs typeface="Arial" panose="020B0604020202020204" pitchFamily="34" charset="0"/>
            </a:endParaRPr>
          </a:p>
          <a:p>
            <a:r>
              <a:rPr lang="en-US" sz="2600" b="0" i="0" u="none" strike="noStrike" baseline="0" dirty="0">
                <a:solidFill>
                  <a:srgbClr val="000000"/>
                </a:solidFill>
                <a:latin typeface="Arial" panose="020B0604020202020204" pitchFamily="34" charset="0"/>
                <a:cs typeface="Arial" panose="020B0604020202020204" pitchFamily="34" charset="0"/>
              </a:rPr>
              <a:t>Previous research on Hispanic/Latino adults’ birthplace/age at migration and cognitive aging have shown mixed results </a:t>
            </a:r>
            <a:r>
              <a:rPr lang="en-US" sz="1700" b="0" i="0" u="none" strike="noStrike" baseline="0" dirty="0">
                <a:solidFill>
                  <a:schemeClr val="bg2">
                    <a:lumMod val="50000"/>
                  </a:schemeClr>
                </a:solidFill>
                <a:latin typeface="Arial" panose="020B0604020202020204" pitchFamily="34" charset="0"/>
                <a:cs typeface="Arial" panose="020B0604020202020204" pitchFamily="34" charset="0"/>
              </a:rPr>
              <a:t>(Hill </a:t>
            </a:r>
            <a:r>
              <a:rPr lang="en-US" sz="1700" b="0" i="1" u="none" strike="noStrike" baseline="0" dirty="0">
                <a:solidFill>
                  <a:schemeClr val="bg2">
                    <a:lumMod val="50000"/>
                  </a:schemeClr>
                </a:solidFill>
                <a:latin typeface="Arial" panose="020B0604020202020204" pitchFamily="34" charset="0"/>
                <a:cs typeface="Arial" panose="020B0604020202020204" pitchFamily="34" charset="0"/>
              </a:rPr>
              <a:t>et al. </a:t>
            </a:r>
            <a:r>
              <a:rPr lang="en-US" sz="1700" b="0" i="0" u="none" strike="noStrike" baseline="0" dirty="0">
                <a:solidFill>
                  <a:schemeClr val="bg2">
                    <a:lumMod val="50000"/>
                  </a:schemeClr>
                </a:solidFill>
                <a:latin typeface="Arial" panose="020B0604020202020204" pitchFamily="34" charset="0"/>
                <a:cs typeface="Arial" panose="020B0604020202020204" pitchFamily="34" charset="0"/>
              </a:rPr>
              <a:t>2012, Garcia </a:t>
            </a:r>
            <a:r>
              <a:rPr lang="en-US" sz="1700" b="0" i="1" u="none" strike="noStrike" baseline="0" dirty="0">
                <a:solidFill>
                  <a:schemeClr val="bg2">
                    <a:lumMod val="50000"/>
                  </a:schemeClr>
                </a:solidFill>
                <a:latin typeface="Arial" panose="020B0604020202020204" pitchFamily="34" charset="0"/>
                <a:cs typeface="Arial" panose="020B0604020202020204" pitchFamily="34" charset="0"/>
              </a:rPr>
              <a:t>et al. </a:t>
            </a:r>
            <a:r>
              <a:rPr lang="en-US" sz="1700" b="0" i="0" u="none" strike="noStrike" baseline="0" dirty="0">
                <a:solidFill>
                  <a:schemeClr val="bg2">
                    <a:lumMod val="50000"/>
                  </a:schemeClr>
                </a:solidFill>
                <a:latin typeface="Arial" panose="020B0604020202020204" pitchFamily="34" charset="0"/>
                <a:cs typeface="Arial" panose="020B0604020202020204" pitchFamily="34" charset="0"/>
              </a:rPr>
              <a:t>2017, 2020)</a:t>
            </a:r>
            <a:endParaRPr lang="en-US" sz="170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09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230CE-E7AF-C900-D773-DD8CD23A726A}"/>
              </a:ext>
            </a:extLst>
          </p:cNvPr>
          <p:cNvSpPr>
            <a:spLocks noGrp="1"/>
          </p:cNvSpPr>
          <p:nvPr>
            <p:ph type="title"/>
          </p:nvPr>
        </p:nvSpPr>
        <p:spPr>
          <a:xfrm>
            <a:off x="838200" y="1927917"/>
            <a:ext cx="10515600" cy="1325563"/>
          </a:xfrm>
        </p:spPr>
        <p:txBody>
          <a:bodyPr>
            <a:normAutofit fontScale="90000"/>
          </a:bodyPr>
          <a:lstStyle/>
          <a:p>
            <a:pPr algn="ctr"/>
            <a:r>
              <a:rPr lang="en-US" dirty="0">
                <a:latin typeface="Arial" panose="020B0604020202020204" pitchFamily="34" charset="0"/>
                <a:cs typeface="Arial" panose="020B0604020202020204" pitchFamily="34" charset="0"/>
              </a:rPr>
              <a:t>How are birthplace and age at migration related to cognitive aging?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566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0891-61BE-4180-9233-BE6E9CF87585}"/>
              </a:ext>
            </a:extLst>
          </p:cNvPr>
          <p:cNvSpPr>
            <a:spLocks noGrp="1"/>
          </p:cNvSpPr>
          <p:nvPr>
            <p:ph type="title"/>
          </p:nvPr>
        </p:nvSpPr>
        <p:spPr>
          <a:xfrm>
            <a:off x="827690" y="2004733"/>
            <a:ext cx="10515600" cy="1325563"/>
          </a:xfrm>
        </p:spPr>
        <p:txBody>
          <a:bodyPr/>
          <a:lstStyle/>
          <a:p>
            <a:pPr algn="ctr"/>
            <a:r>
              <a:rPr lang="en-US" dirty="0">
                <a:latin typeface="Arial" panose="020B0604020202020204" pitchFamily="34" charset="0"/>
                <a:cs typeface="Arial" panose="020B0604020202020204" pitchFamily="34" charset="0"/>
              </a:rPr>
              <a:t>Method</a:t>
            </a:r>
          </a:p>
        </p:txBody>
      </p:sp>
    </p:spTree>
    <p:extLst>
      <p:ext uri="{BB962C8B-B14F-4D97-AF65-F5344CB8AC3E}">
        <p14:creationId xmlns:p14="http://schemas.microsoft.com/office/powerpoint/2010/main" val="172487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9498-F6BF-44B2-8B52-0042D80C236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Participants</a:t>
            </a:r>
          </a:p>
        </p:txBody>
      </p:sp>
      <p:pic>
        <p:nvPicPr>
          <p:cNvPr id="7" name="Picture 6" descr="A picture containing text, screenshot, font, line&#10;&#10;Description automatically generated">
            <a:extLst>
              <a:ext uri="{FF2B5EF4-FFF2-40B4-BE49-F238E27FC236}">
                <a16:creationId xmlns:a16="http://schemas.microsoft.com/office/drawing/2014/main" id="{220DE562-9391-E530-E914-6A2913E19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76" y="1758950"/>
            <a:ext cx="10113826" cy="3340100"/>
          </a:xfrm>
          <a:prstGeom prst="rect">
            <a:avLst/>
          </a:prstGeom>
        </p:spPr>
      </p:pic>
      <p:sp>
        <p:nvSpPr>
          <p:cNvPr id="3" name="Rectangle 2">
            <a:extLst>
              <a:ext uri="{FF2B5EF4-FFF2-40B4-BE49-F238E27FC236}">
                <a16:creationId xmlns:a16="http://schemas.microsoft.com/office/drawing/2014/main" id="{9705E351-1869-48F7-833F-9B7E045F07B9}"/>
              </a:ext>
            </a:extLst>
          </p:cNvPr>
          <p:cNvSpPr/>
          <p:nvPr/>
        </p:nvSpPr>
        <p:spPr>
          <a:xfrm>
            <a:off x="653143" y="1690688"/>
            <a:ext cx="6103917" cy="3760086"/>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12708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1675</Words>
  <Application>Microsoft Office PowerPoint</Application>
  <PresentationFormat>Widescreen</PresentationFormat>
  <Paragraphs>168</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Franklin Gothic Book</vt:lpstr>
      <vt:lpstr>Office Theme</vt:lpstr>
      <vt:lpstr>Influence of nativity and migration age on cognitive aging among Hispanic/Latino adults in the HCHS/SOL and SOL-INCA</vt:lpstr>
      <vt:lpstr>PowerPoint Presentation</vt:lpstr>
      <vt:lpstr>PowerPoint Presentation</vt:lpstr>
      <vt:lpstr>Background: Dementia</vt:lpstr>
      <vt:lpstr>Background: Hispanic/Latino dementia risk</vt:lpstr>
      <vt:lpstr>Background: age at migration</vt:lpstr>
      <vt:lpstr>How are birthplace and age at migration related to cognitive aging? </vt:lpstr>
      <vt:lpstr>Method</vt:lpstr>
      <vt:lpstr>Participants</vt:lpstr>
      <vt:lpstr>Measures</vt:lpstr>
      <vt:lpstr>Statistical analysis</vt:lpstr>
      <vt:lpstr>Results</vt:lpstr>
      <vt:lpstr>Age at migration and cognition</vt:lpstr>
      <vt:lpstr>Age at migration and cognition</vt:lpstr>
      <vt:lpstr>Future directions</vt:lpstr>
      <vt:lpstr>Acknowledgements</vt:lpstr>
      <vt:lpstr>PowerPoint Presentation</vt:lpstr>
      <vt:lpstr>   </vt:lpstr>
      <vt:lpstr>PowerPoint Presentation</vt:lpstr>
      <vt:lpstr>HCHS/SOL Short Acculturation Scale for Hispanics (SASH) social and language subscales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Daily functioning and cognition: Results from the HCHS/SOL and SOL-INCA</dc:title>
  <dc:creator>Stickel, Ariana</dc:creator>
  <cp:lastModifiedBy>William Dow</cp:lastModifiedBy>
  <cp:revision>135</cp:revision>
  <dcterms:created xsi:type="dcterms:W3CDTF">2020-01-21T22:33:47Z</dcterms:created>
  <dcterms:modified xsi:type="dcterms:W3CDTF">2025-06-27T00:00:48Z</dcterms:modified>
</cp:coreProperties>
</file>